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21"/>
  </p:notesMasterIdLst>
  <p:sldIdLst>
    <p:sldId id="256" r:id="rId2"/>
    <p:sldId id="263" r:id="rId3"/>
    <p:sldId id="264" r:id="rId4"/>
    <p:sldId id="266" r:id="rId5"/>
    <p:sldId id="259" r:id="rId6"/>
    <p:sldId id="265" r:id="rId7"/>
    <p:sldId id="261" r:id="rId8"/>
    <p:sldId id="267" r:id="rId9"/>
    <p:sldId id="268" r:id="rId10"/>
    <p:sldId id="271" r:id="rId11"/>
    <p:sldId id="262" r:id="rId12"/>
    <p:sldId id="284" r:id="rId13"/>
    <p:sldId id="282" r:id="rId14"/>
    <p:sldId id="270" r:id="rId15"/>
    <p:sldId id="272" r:id="rId16"/>
    <p:sldId id="273" r:id="rId17"/>
    <p:sldId id="280" r:id="rId18"/>
    <p:sldId id="279" r:id="rId19"/>
    <p:sldId id="258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4B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napToObjects="1"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t>2022. 03. 23.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739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499B9-8D72-4D01-8EDE-A53A02D1832A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1516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Általában a tankerületben szokott lenni, a </a:t>
            </a:r>
            <a:r>
              <a:rPr lang="hu-HU" dirty="0" err="1"/>
              <a:t>projektmenedzse</a:t>
            </a:r>
            <a:r>
              <a:rPr lang="hu-HU" dirty="0"/>
              <a:t>, a szakmai vezető, a projektasszisztensek,</a:t>
            </a:r>
            <a:r>
              <a:rPr lang="hu-HU" baseline="0" dirty="0"/>
              <a:t> a módszertani asszisztensek és a tankerület pályázatért felelős illetve a pénzügyekért felelős alkalmazottja vannak jelen.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499B9-8D72-4D01-8EDE-A53A02D1832A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3096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499B9-8D72-4D01-8EDE-A53A02D1832A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0754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2022. 03. 23.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2022. 03. 23.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2022. 03. 23.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2022. 03. 23.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2022. 03. 23.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2022. 03. 23.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2022. 03. 23.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/>
              <a:t>Click to edit Alcím</a:t>
            </a:r>
          </a:p>
          <a:p>
            <a:pPr lvl="0"/>
            <a:endParaRPr lang="hu-H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t>2022. 03. 23.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jpeg"/><Relationship Id="rId15" Type="http://schemas.openxmlformats.org/officeDocument/2006/relationships/image" Target="../media/image28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25.png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digitaliskornyezet.szolnokiszechenyi.hu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683568" y="476672"/>
            <a:ext cx="7920880" cy="33123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120000"/>
              </a:lnSpc>
              <a:spcAft>
                <a:spcPts val="2400"/>
              </a:spcAft>
            </a:pPr>
            <a:r>
              <a:rPr lang="hu-HU" sz="5900" dirty="0"/>
              <a:t>“Digitális környezet </a:t>
            </a:r>
            <a:r>
              <a:rPr lang="hu-HU" sz="5900" dirty="0" err="1"/>
              <a:t>fejlesztésE</a:t>
            </a:r>
            <a:r>
              <a:rPr lang="hu-HU" sz="5900" dirty="0"/>
              <a:t>  a Szolnoki Tankerületi Központ intézményeiben” című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hu-HU" sz="5900" dirty="0"/>
              <a:t>EFOP 3.2.3 - 17 -2017-00045 Azonosító számú pályázat </a:t>
            </a:r>
          </a:p>
          <a:p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683568" y="3464022"/>
            <a:ext cx="6517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30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projektmegvalósítás időszaka:</a:t>
            </a:r>
            <a:r>
              <a:rPr lang="hu-HU" sz="3000" b="1" u="sng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2018.01.01 – 2022.03.31.</a:t>
            </a:r>
            <a:endParaRPr lang="hu-HU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11560" y="4725144"/>
            <a:ext cx="5544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Pályázott összeg:</a:t>
            </a:r>
          </a:p>
          <a:p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110 000 000 Ft </a:t>
            </a:r>
          </a:p>
        </p:txBody>
      </p:sp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444491" cy="936104"/>
          </a:xfrm>
        </p:spPr>
        <p:txBody>
          <a:bodyPr>
            <a:normAutofit/>
          </a:bodyPr>
          <a:lstStyle/>
          <a:p>
            <a:r>
              <a:rPr lang="hu-HU" sz="2800" dirty="0"/>
              <a:t>Továbbképzések</a:t>
            </a:r>
          </a:p>
        </p:txBody>
      </p:sp>
      <p:graphicFrame>
        <p:nvGraphicFramePr>
          <p:cNvPr id="4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0512578"/>
              </p:ext>
            </p:extLst>
          </p:nvPr>
        </p:nvGraphicFramePr>
        <p:xfrm>
          <a:off x="87607" y="1268760"/>
          <a:ext cx="8943109" cy="3511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95691">
                  <a:extLst>
                    <a:ext uri="{9D8B030D-6E8A-4147-A177-3AD203B41FA5}">
                      <a16:colId xmlns:a16="http://schemas.microsoft.com/office/drawing/2014/main" val="2890537625"/>
                    </a:ext>
                  </a:extLst>
                </a:gridCol>
                <a:gridCol w="1920209">
                  <a:extLst>
                    <a:ext uri="{9D8B030D-6E8A-4147-A177-3AD203B41FA5}">
                      <a16:colId xmlns:a16="http://schemas.microsoft.com/office/drawing/2014/main" val="683077510"/>
                    </a:ext>
                  </a:extLst>
                </a:gridCol>
                <a:gridCol w="1327209">
                  <a:extLst>
                    <a:ext uri="{9D8B030D-6E8A-4147-A177-3AD203B41FA5}">
                      <a16:colId xmlns:a16="http://schemas.microsoft.com/office/drawing/2014/main" val="693425658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hu-HU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Továbbképzés elnevezése</a:t>
                      </a:r>
                    </a:p>
                  </a:txBody>
                  <a:tcPr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Továbbképzés óraszáma</a:t>
                      </a:r>
                    </a:p>
                  </a:txBody>
                  <a:tcPr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Érintettek</a:t>
                      </a:r>
                    </a:p>
                  </a:txBody>
                  <a:tcPr>
                    <a:solidFill>
                      <a:srgbClr val="244B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893758"/>
                  </a:ext>
                </a:extLst>
              </a:tr>
              <a:tr h="115212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kreativitás fejlesztésének</a:t>
                      </a:r>
                      <a:r>
                        <a:rPr lang="hu-HU" sz="1600" i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(vizuális kultúra - </a:t>
                      </a:r>
                      <a:r>
                        <a:rPr lang="hu-HU" sz="1600" i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Makerspace</a:t>
                      </a:r>
                      <a:r>
                        <a:rPr lang="hu-HU" sz="1600" i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Digitális modellezés és tárgyalkotás) </a:t>
                      </a:r>
                      <a:r>
                        <a:rPr lang="hu-HU" sz="16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támogatása c. programcsomaghoz tartozó</a:t>
                      </a:r>
                      <a:r>
                        <a:rPr lang="hu-HU" sz="1600" b="0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6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képzés</a:t>
                      </a:r>
                      <a:endParaRPr lang="hu-HU" sz="1600" i="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hu-HU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</a:t>
                      </a: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661424"/>
                  </a:ext>
                </a:extLst>
              </a:tr>
              <a:tr h="816521">
                <a:tc>
                  <a:txBody>
                    <a:bodyPr/>
                    <a:lstStyle/>
                    <a:p>
                      <a:pPr algn="just"/>
                      <a:r>
                        <a:rPr lang="hu-HU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GEOMATECH természettudományi csomaghoz tartozó módszertani képzés</a:t>
                      </a:r>
                    </a:p>
                  </a:txBody>
                  <a:tcPr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+ 84</a:t>
                      </a: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910347"/>
                  </a:ext>
                </a:extLst>
              </a:tr>
              <a:tr h="816521">
                <a:tc>
                  <a:txBody>
                    <a:bodyPr/>
                    <a:lstStyle/>
                    <a:p>
                      <a:pPr algn="just"/>
                      <a:r>
                        <a:rPr lang="hu-HU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Korszerű, hatékony módszertannal támogatott digitális tanulási-tanítási folyamat megvalósítása köznevelési intézményben </a:t>
                      </a:r>
                    </a:p>
                  </a:txBody>
                  <a:tcPr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536384"/>
                  </a:ext>
                </a:extLst>
              </a:tr>
            </a:tbl>
          </a:graphicData>
        </a:graphic>
      </p:graphicFrame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0" t="37178" r="988" b="14057"/>
          <a:stretch/>
        </p:blipFill>
        <p:spPr>
          <a:xfrm>
            <a:off x="2447764" y="4827618"/>
            <a:ext cx="4248472" cy="1920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734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5708187" cy="936104"/>
          </a:xfrm>
        </p:spPr>
        <p:txBody>
          <a:bodyPr>
            <a:noAutofit/>
          </a:bodyPr>
          <a:lstStyle/>
          <a:p>
            <a:r>
              <a:rPr lang="hu-HU" sz="2800" dirty="0"/>
              <a:t>A projekt eredményei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3711" y="1556792"/>
            <a:ext cx="8229600" cy="1872208"/>
          </a:xfrm>
        </p:spPr>
        <p:txBody>
          <a:bodyPr/>
          <a:lstStyle/>
          <a:p>
            <a:r>
              <a:rPr lang="hu-HU" sz="2300" dirty="0"/>
              <a:t>digitális tananyagtartalom fejlesztése, elkészítése, megosztása az NKP felületén 10 db/tanév/fejlesztő pedagógus.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F32EB73F-D36F-48CB-809C-0E17B6116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4" y="3284984"/>
            <a:ext cx="8988132" cy="2894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810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6140235" cy="936104"/>
          </a:xfrm>
        </p:spPr>
        <p:txBody>
          <a:bodyPr>
            <a:normAutofit/>
          </a:bodyPr>
          <a:lstStyle/>
          <a:p>
            <a:r>
              <a:rPr lang="hu-HU" sz="2800" dirty="0">
                <a:solidFill>
                  <a:prstClr val="white"/>
                </a:solidFill>
              </a:rPr>
              <a:t>A projekt eredményei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186" y="1412776"/>
            <a:ext cx="8337254" cy="2260848"/>
          </a:xfrm>
        </p:spPr>
        <p:txBody>
          <a:bodyPr>
            <a:noAutofit/>
          </a:bodyPr>
          <a:lstStyle/>
          <a:p>
            <a:r>
              <a:rPr lang="hu-HU" sz="2300" dirty="0"/>
              <a:t>Csatlakozás Digitális Névjegy Rendszerhez</a:t>
            </a:r>
          </a:p>
          <a:p>
            <a:r>
              <a:rPr lang="hu-HU" sz="2300" dirty="0"/>
              <a:t>Digitális stratégia elkészítése (DFT alapján),beépítése az éves munkatervekbe</a:t>
            </a:r>
          </a:p>
          <a:p>
            <a:r>
              <a:rPr lang="hu-HU" sz="2300" dirty="0"/>
              <a:t>Élményalapú oktatás – digitális eszközhasználat</a:t>
            </a:r>
          </a:p>
          <a:p>
            <a:pPr lvl="0"/>
            <a:r>
              <a:rPr lang="hu-HU" sz="2300" dirty="0"/>
              <a:t>Digitális tudástár – saját fejlesztés</a:t>
            </a:r>
          </a:p>
          <a:p>
            <a:r>
              <a:rPr lang="hu-HU" sz="2300" dirty="0"/>
              <a:t>Közös kiadvány szerkesztése</a:t>
            </a:r>
          </a:p>
        </p:txBody>
      </p:sp>
      <p:pic>
        <p:nvPicPr>
          <p:cNvPr id="6" name="Kép 5" descr="A képen szöveg látható&#10;&#10;Automatikusan generált leírás">
            <a:extLst>
              <a:ext uri="{FF2B5EF4-FFF2-40B4-BE49-F238E27FC236}">
                <a16:creationId xmlns:a16="http://schemas.microsoft.com/office/drawing/2014/main" id="{B588B312-20B8-46A2-97A4-3C450F824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410" y="4158745"/>
            <a:ext cx="3079584" cy="2177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062B9E68-0D2E-45B9-A250-CB3F9A169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5247487"/>
            <a:ext cx="2013261" cy="1006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Kép 10" descr="A képen szöveg látható&#10;&#10;Automatikusan generált leírás">
            <a:extLst>
              <a:ext uri="{FF2B5EF4-FFF2-40B4-BE49-F238E27FC236}">
                <a16:creationId xmlns:a16="http://schemas.microsoft.com/office/drawing/2014/main" id="{E0D4122E-3A95-404C-AF20-A7D8B3B02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4267953"/>
            <a:ext cx="1996501" cy="979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066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9B8A7131-6437-47A8-9F26-00CDE00D7A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959" y="3833251"/>
            <a:ext cx="2453370" cy="2453370"/>
          </a:xfrm>
          <a:prstGeom prst="rect">
            <a:avLst/>
          </a:prstGeom>
        </p:spPr>
      </p:pic>
      <p:pic>
        <p:nvPicPr>
          <p:cNvPr id="6160" name="Picture 16" descr="Samsung QB75N-W monitor vásárlás, Samsung QB75N-W bolt árak, Samsung  akciók, árösszehasonlít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697" y="2162054"/>
            <a:ext cx="3328257" cy="195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5780195" cy="936104"/>
          </a:xfrm>
        </p:spPr>
        <p:txBody>
          <a:bodyPr>
            <a:noAutofit/>
          </a:bodyPr>
          <a:lstStyle/>
          <a:p>
            <a:r>
              <a:rPr lang="hu-HU" sz="2800" dirty="0">
                <a:latin typeface="+mn-lt"/>
              </a:rPr>
              <a:t>A projekt eredményei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462050"/>
            <a:ext cx="8229600" cy="4664114"/>
          </a:xfrm>
        </p:spPr>
        <p:txBody>
          <a:bodyPr>
            <a:normAutofit/>
          </a:bodyPr>
          <a:lstStyle/>
          <a:p>
            <a:r>
              <a:rPr lang="hu-HU" sz="2300" dirty="0"/>
              <a:t>Eszközbeszerzések</a:t>
            </a:r>
          </a:p>
        </p:txBody>
      </p:sp>
      <p:pic>
        <p:nvPicPr>
          <p:cNvPr id="5" name="Kép 4" descr="A képen beltéri, elektronika, sütő, mikrohullámú sütő látható&#10;&#10;Automatikusan generált leírás">
            <a:extLst>
              <a:ext uri="{FF2B5EF4-FFF2-40B4-BE49-F238E27FC236}">
                <a16:creationId xmlns:a16="http://schemas.microsoft.com/office/drawing/2014/main" id="{6A83101F-55C8-4942-B158-096A45EC8F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143833"/>
            <a:ext cx="1521029" cy="1715447"/>
          </a:xfrm>
          <a:prstGeom prst="rect">
            <a:avLst/>
          </a:prstGeom>
        </p:spPr>
      </p:pic>
      <p:pic>
        <p:nvPicPr>
          <p:cNvPr id="6150" name="Picture 6" descr="LEGO® Education WeDo 2.0 Bázis szett 45300 | LEGO® Education | Hivatalos  LEGO® Áruházból H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02" y="4562767"/>
            <a:ext cx="2991904" cy="180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ego MINDSTORMS EV3 Education kit (with software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07" y="1462049"/>
            <a:ext cx="3068145" cy="306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LENOVO ZA170154BG Tablet fehér | Euronics Műszaki Webáruház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27" y="1467114"/>
            <a:ext cx="1440761" cy="144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Kisméretű kézi HD videokamera | HDR-CX405 | Sony HU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150" y="1294535"/>
            <a:ext cx="1585601" cy="158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amsung SL-M2026w wifi-s mono lézer nyomtató &amp;gt; Mono lézernyomtatók,  szürkeárnyalatos | NyomtassOlcsón patron webáruház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5200" r="94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024" y="5251337"/>
            <a:ext cx="1924781" cy="128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Kép 10" descr="A képen szöveg, elektronika látható&#10;&#10;Automatikusan generált leírás">
            <a:extLst>
              <a:ext uri="{FF2B5EF4-FFF2-40B4-BE49-F238E27FC236}">
                <a16:creationId xmlns:a16="http://schemas.microsoft.com/office/drawing/2014/main" id="{546D15C5-A20B-4DBB-AA98-2E127C954B2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89664" y="3356000"/>
            <a:ext cx="2531474" cy="1687650"/>
          </a:xfrm>
          <a:prstGeom prst="rect">
            <a:avLst/>
          </a:prstGeom>
        </p:spPr>
      </p:pic>
      <p:pic>
        <p:nvPicPr>
          <p:cNvPr id="6156" name="Picture 12" descr="HP Pavilion X360 13-U105NH laptop 13,3&amp;quot; fullHD IPS érintőképernyő Windows  10 arany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79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386" y="5076223"/>
            <a:ext cx="2068952" cy="134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99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7674" y="1268760"/>
            <a:ext cx="8084765" cy="45259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hu-HU" sz="2300" dirty="0"/>
              <a:t>Pedagógiai Program módosítása a 2018/2019-es tanévtől</a:t>
            </a:r>
          </a:p>
          <a:p>
            <a:pPr marL="0" indent="0">
              <a:lnSpc>
                <a:spcPct val="100000"/>
              </a:lnSpc>
              <a:buNone/>
            </a:pPr>
            <a:endParaRPr lang="hu-HU" sz="2300" dirty="0"/>
          </a:p>
          <a:p>
            <a:pPr marL="0" indent="0">
              <a:lnSpc>
                <a:spcPct val="100000"/>
              </a:lnSpc>
              <a:buNone/>
            </a:pPr>
            <a:r>
              <a:rPr lang="hu-HU" sz="2300" dirty="0"/>
              <a:t>A pedagógiai programban rögzítésre került: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hu-HU" sz="2300" dirty="0"/>
              <a:t>-a digitális pedagógiai módszertan rendszeres      alkalmazása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hu-HU" sz="2300" dirty="0"/>
              <a:t>-a digitális kompetenciák fejlesztéséhez kapcsolódó pedagógiai célok, feladatok, eszközök, eljárások</a:t>
            </a:r>
          </a:p>
          <a:p>
            <a:pPr marL="0" indent="0">
              <a:buNone/>
            </a:pPr>
            <a:endParaRPr lang="hu-HU" sz="2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97" y="4372494"/>
            <a:ext cx="3672519" cy="1939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447675" y="44450"/>
            <a:ext cx="8696325" cy="936625"/>
          </a:xfrm>
        </p:spPr>
        <p:txBody>
          <a:bodyPr>
            <a:normAutofit/>
          </a:bodyPr>
          <a:lstStyle/>
          <a:p>
            <a:r>
              <a:rPr lang="hu-HU" sz="2800" dirty="0">
                <a:solidFill>
                  <a:prstClr val="white"/>
                </a:solidFill>
              </a:rPr>
              <a:t>A projekt eredményei</a:t>
            </a:r>
            <a:endParaRPr lang="hu-HU" sz="2800" dirty="0"/>
          </a:p>
        </p:txBody>
      </p:sp>
      <p:pic>
        <p:nvPicPr>
          <p:cNvPr id="7" name="Kép 6" descr="A képen szöveg, beltéri látható&#10;&#10;Automatikusan generált leírás">
            <a:extLst>
              <a:ext uri="{FF2B5EF4-FFF2-40B4-BE49-F238E27FC236}">
                <a16:creationId xmlns:a16="http://schemas.microsoft.com/office/drawing/2014/main" id="{B2F2E639-7E39-47B0-BE88-E3F2FDF80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372494"/>
            <a:ext cx="3131772" cy="1936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49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3" y="44624"/>
            <a:ext cx="8856984" cy="936104"/>
          </a:xfrm>
        </p:spPr>
        <p:txBody>
          <a:bodyPr>
            <a:normAutofit/>
          </a:bodyPr>
          <a:lstStyle/>
          <a:p>
            <a:r>
              <a:rPr lang="hu-HU" sz="2800" dirty="0">
                <a:solidFill>
                  <a:prstClr val="white"/>
                </a:solidFill>
              </a:rPr>
              <a:t>A projekt eredményei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556793"/>
            <a:ext cx="8229600" cy="504056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hu-HU" sz="3300" b="1" dirty="0"/>
              <a:t>Érzékenyítés, tájékoztatás</a:t>
            </a:r>
          </a:p>
          <a:p>
            <a:endParaRPr lang="hu-HU" sz="3300" dirty="0"/>
          </a:p>
          <a:p>
            <a:r>
              <a:rPr lang="hu-HU" sz="3300" dirty="0"/>
              <a:t>Tantestület részére:</a:t>
            </a:r>
          </a:p>
          <a:p>
            <a:pPr marL="457200" lvl="1" indent="0">
              <a:buNone/>
            </a:pPr>
            <a:r>
              <a:rPr lang="hu-HU" sz="3300" dirty="0"/>
              <a:t>- Bemutatóórák</a:t>
            </a:r>
          </a:p>
          <a:p>
            <a:pPr marL="457200" lvl="1" indent="0">
              <a:buNone/>
            </a:pPr>
            <a:r>
              <a:rPr lang="hu-HU" sz="3300" dirty="0"/>
              <a:t>- Workshopok (félévente)</a:t>
            </a:r>
          </a:p>
          <a:p>
            <a:r>
              <a:rPr lang="hu-HU" sz="3300" dirty="0"/>
              <a:t>Diákok részére:</a:t>
            </a:r>
          </a:p>
          <a:p>
            <a:pPr marL="457200" lvl="1" indent="0">
              <a:buNone/>
            </a:pPr>
            <a:r>
              <a:rPr lang="hu-HU" sz="3300" dirty="0"/>
              <a:t>	Tájékoztatók:</a:t>
            </a:r>
          </a:p>
          <a:p>
            <a:pPr marL="914400" lvl="2" indent="0">
              <a:buNone/>
            </a:pPr>
            <a:r>
              <a:rPr lang="hu-HU" sz="3300" dirty="0"/>
              <a:t>- Projektről</a:t>
            </a:r>
          </a:p>
          <a:p>
            <a:pPr marL="914400" lvl="2" indent="0">
              <a:buNone/>
            </a:pPr>
            <a:r>
              <a:rPr lang="hu-HU" sz="3300" dirty="0"/>
              <a:t>- Internetbiztonságról</a:t>
            </a:r>
          </a:p>
          <a:p>
            <a:pPr marL="914400" lvl="2" indent="0">
              <a:buNone/>
            </a:pPr>
            <a:r>
              <a:rPr lang="hu-HU" sz="3300" dirty="0"/>
              <a:t>- Fogyasztóvédelemről</a:t>
            </a:r>
          </a:p>
          <a:p>
            <a:r>
              <a:rPr lang="hu-HU" sz="3300" dirty="0"/>
              <a:t>Szülők részére:</a:t>
            </a:r>
          </a:p>
          <a:p>
            <a:pPr marL="457200" lvl="1" indent="0">
              <a:buNone/>
            </a:pPr>
            <a:r>
              <a:rPr lang="hu-HU" sz="3300" dirty="0"/>
              <a:t>	Szülői értekezletek</a:t>
            </a:r>
          </a:p>
          <a:p>
            <a:pPr marL="914400" lvl="2" indent="0">
              <a:buNone/>
            </a:pPr>
            <a:r>
              <a:rPr lang="hu-HU" sz="3300" dirty="0"/>
              <a:t>- Projektről</a:t>
            </a:r>
          </a:p>
          <a:p>
            <a:pPr marL="914400" lvl="2" indent="0">
              <a:buNone/>
            </a:pPr>
            <a:r>
              <a:rPr lang="hu-HU" sz="3300" dirty="0"/>
              <a:t>- Internetbiztonságról</a:t>
            </a:r>
          </a:p>
          <a:p>
            <a:pPr marL="914400" lvl="2" indent="0">
              <a:buNone/>
            </a:pPr>
            <a:r>
              <a:rPr lang="hu-HU" sz="3300" dirty="0"/>
              <a:t>- Fogyasztóvédelemről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7" name="Kép 6" descr="A képen szöveg, személy, beltéri, padló látható&#10;&#10;Automatikusan generált leírás">
            <a:extLst>
              <a:ext uri="{FF2B5EF4-FFF2-40B4-BE49-F238E27FC236}">
                <a16:creationId xmlns:a16="http://schemas.microsoft.com/office/drawing/2014/main" id="{56CB064A-292D-436A-94D0-E01C3C19E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198" y="1657992"/>
            <a:ext cx="3995936" cy="2245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Kép 9" descr="A képen szöveg, beltéri, padló, computer látható&#10;&#10;Automatikusan generált leírás">
            <a:extLst>
              <a:ext uri="{FF2B5EF4-FFF2-40B4-BE49-F238E27FC236}">
                <a16:creationId xmlns:a16="http://schemas.microsoft.com/office/drawing/2014/main" id="{38EBEE0F-2B7A-49D5-8A14-20801CE43C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59" b="19204"/>
          <a:stretch/>
        </p:blipFill>
        <p:spPr>
          <a:xfrm>
            <a:off x="4558198" y="4077073"/>
            <a:ext cx="3995936" cy="2245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664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sz="3200" dirty="0"/>
              <a:t>Közös weboldal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u-HU" dirty="0">
                <a:hlinkClick r:id="rId2"/>
              </a:rPr>
              <a:t>digitaliskornyezet.szolnokiszechenyi.hu</a:t>
            </a:r>
            <a:endParaRPr lang="hu-HU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r="1534"/>
          <a:stretch/>
        </p:blipFill>
        <p:spPr>
          <a:xfrm>
            <a:off x="458182" y="2852936"/>
            <a:ext cx="8229601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6782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28800" y="1150829"/>
            <a:ext cx="3269294" cy="800100"/>
          </a:xfrm>
        </p:spPr>
        <p:txBody>
          <a:bodyPr>
            <a:normAutofit fontScale="90000"/>
          </a:bodyPr>
          <a:lstStyle/>
          <a:p>
            <a:r>
              <a:rPr lang="hu-HU" dirty="0"/>
              <a:t>Projektmegbeszélések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l="6704" t="26043"/>
          <a:stretch/>
        </p:blipFill>
        <p:spPr>
          <a:xfrm>
            <a:off x="4788024" y="1550879"/>
            <a:ext cx="3751824" cy="2203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ttp://szandasuli.hu/wp-content/uploads/2019/07/IMG_20171211_150003-1024x5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05466"/>
            <a:ext cx="3766934" cy="2115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zandasuli.hu/wp-content/gallery/projektmegbeszeles/Projektmegbesz%C3%A9l%C3%A9s_2019.09.27_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7"/>
          <a:stretch/>
        </p:blipFill>
        <p:spPr bwMode="auto">
          <a:xfrm>
            <a:off x="482507" y="1550879"/>
            <a:ext cx="3766934" cy="2203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447989" y="44624"/>
            <a:ext cx="8238811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z="2800" dirty="0"/>
              <a:t>Projektmegbeszélések, műhelymunka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07" y="4196361"/>
            <a:ext cx="3766934" cy="211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743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05315" y="1369693"/>
            <a:ext cx="3649771" cy="800100"/>
          </a:xfrm>
        </p:spPr>
        <p:txBody>
          <a:bodyPr>
            <a:normAutofit fontScale="90000"/>
          </a:bodyPr>
          <a:lstStyle/>
          <a:p>
            <a:r>
              <a:rPr lang="hu-HU" dirty="0"/>
              <a:t>Monitoring, mentorálás</a:t>
            </a:r>
          </a:p>
        </p:txBody>
      </p:sp>
      <p:pic>
        <p:nvPicPr>
          <p:cNvPr id="2050" name="Picture 2" descr="http://szandasuli.hu/wp-content/gallery/masodik-monitoring-latogatas/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2" t="14247" r="892" b="1429"/>
          <a:stretch/>
        </p:blipFill>
        <p:spPr bwMode="auto">
          <a:xfrm>
            <a:off x="539552" y="1510639"/>
            <a:ext cx="3675374" cy="2168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zandasuli.hu/wp-content/uploads/2019/07/IMG_20190131_092208-1024x5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83903"/>
            <a:ext cx="3675375" cy="2183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zandasuli.hu/wp-content/uploads/2019/10/digit%C3%A1lis_mentor_2019.09.14-1024x5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378" y="1510639"/>
            <a:ext cx="3888432" cy="2183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323528" y="10595"/>
            <a:ext cx="684076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z="2800" dirty="0"/>
              <a:t>Monitoring, mentorálás</a:t>
            </a:r>
          </a:p>
        </p:txBody>
      </p:sp>
      <p:pic>
        <p:nvPicPr>
          <p:cNvPr id="7" name="Kép 6"/>
          <p:cNvPicPr/>
          <p:nvPr/>
        </p:nvPicPr>
        <p:blipFill>
          <a:blip r:embed="rId6"/>
          <a:stretch>
            <a:fillRect/>
          </a:stretch>
        </p:blipFill>
        <p:spPr>
          <a:xfrm>
            <a:off x="4690378" y="4184155"/>
            <a:ext cx="3888432" cy="2183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904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75656" y="1484784"/>
            <a:ext cx="4419600" cy="1440160"/>
          </a:xfrm>
        </p:spPr>
        <p:txBody>
          <a:bodyPr/>
          <a:lstStyle/>
          <a:p>
            <a:r>
              <a:rPr lang="hu-HU" dirty="0"/>
              <a:t>KÖSZÖNÖM </a:t>
            </a:r>
            <a:br>
              <a:rPr lang="hu-HU" dirty="0"/>
            </a:br>
            <a:r>
              <a:rPr lang="hu-HU" dirty="0"/>
              <a:t>A FIGYELMET!</a:t>
            </a:r>
          </a:p>
        </p:txBody>
      </p:sp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5852203" cy="936104"/>
          </a:xfrm>
        </p:spPr>
        <p:txBody>
          <a:bodyPr>
            <a:normAutofit/>
          </a:bodyPr>
          <a:lstStyle/>
          <a:p>
            <a:pPr algn="ctr"/>
            <a:r>
              <a:rPr lang="hu-HU" sz="2800" dirty="0"/>
              <a:t>Résztvevő intézmények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3E00B8B2-8CC0-4673-B841-99E06F4A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512603"/>
            <a:ext cx="3096344" cy="4378688"/>
          </a:xfrm>
          <a:prstGeom prst="rect">
            <a:avLst/>
          </a:prstGeom>
        </p:spPr>
      </p:pic>
      <p:pic>
        <p:nvPicPr>
          <p:cNvPr id="7" name="Kép 6" descr="A képen szöveg, fogaskerék látható&#10;&#10;Automatikusan generált leírás">
            <a:extLst>
              <a:ext uri="{FF2B5EF4-FFF2-40B4-BE49-F238E27FC236}">
                <a16:creationId xmlns:a16="http://schemas.microsoft.com/office/drawing/2014/main" id="{24061E57-A068-422B-A54A-0558EBE2A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29" y="2715335"/>
            <a:ext cx="1699232" cy="1973225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F25F4858-C289-4825-8780-4B18BA46C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622" y="2780562"/>
            <a:ext cx="1845947" cy="1842769"/>
          </a:xfrm>
          <a:prstGeom prst="rect">
            <a:avLst/>
          </a:prstGeom>
        </p:spPr>
      </p:pic>
      <p:pic>
        <p:nvPicPr>
          <p:cNvPr id="13" name="Kép 12" descr="A képen szöveg látható&#10;&#10;Automatikusan generált leírás">
            <a:extLst>
              <a:ext uri="{FF2B5EF4-FFF2-40B4-BE49-F238E27FC236}">
                <a16:creationId xmlns:a16="http://schemas.microsoft.com/office/drawing/2014/main" id="{2D525629-9A47-41C6-8137-36C3A0C10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240" y="2581564"/>
            <a:ext cx="1567082" cy="237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8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012443" cy="936104"/>
          </a:xfrm>
        </p:spPr>
        <p:txBody>
          <a:bodyPr>
            <a:noAutofit/>
          </a:bodyPr>
          <a:lstStyle/>
          <a:p>
            <a:r>
              <a:rPr lang="hu-HU" sz="2800" dirty="0"/>
              <a:t>Az intézményi projekt tagjai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2096852"/>
            <a:ext cx="8229600" cy="2664296"/>
          </a:xfrm>
        </p:spPr>
        <p:txBody>
          <a:bodyPr>
            <a:noAutofit/>
          </a:bodyPr>
          <a:lstStyle/>
          <a:p>
            <a:pPr algn="just"/>
            <a:r>
              <a:rPr lang="hu-HU" sz="2400" dirty="0"/>
              <a:t>1 fő szakmai asszisztens</a:t>
            </a:r>
          </a:p>
          <a:p>
            <a:pPr marL="0" indent="0" algn="just">
              <a:buNone/>
            </a:pPr>
            <a:r>
              <a:rPr lang="hu-HU" sz="2400" dirty="0"/>
              <a:t>	(Toldiné Katona Mónika)</a:t>
            </a:r>
          </a:p>
          <a:p>
            <a:pPr algn="just"/>
            <a:r>
              <a:rPr lang="hu-HU" sz="2400" dirty="0"/>
              <a:t>1 fő digitális módszertani asszisztens </a:t>
            </a:r>
          </a:p>
          <a:p>
            <a:pPr marL="0" indent="0" algn="just">
              <a:buNone/>
            </a:pPr>
            <a:r>
              <a:rPr lang="hu-HU" sz="2400" dirty="0"/>
              <a:t>    	(Kádár-Csomor Gábor)</a:t>
            </a:r>
          </a:p>
          <a:p>
            <a:pPr algn="just"/>
            <a:r>
              <a:rPr lang="hu-HU" sz="2400" dirty="0"/>
              <a:t>3 fő tananyagfejlesztő </a:t>
            </a:r>
          </a:p>
          <a:p>
            <a:pPr marL="457200" lvl="1" indent="0" algn="just">
              <a:buNone/>
            </a:pPr>
            <a:r>
              <a:rPr lang="hu-HU" sz="2400" dirty="0"/>
              <a:t>	(Berényi Erzsébet, Kovácsné Pesti Andrea,</a:t>
            </a:r>
          </a:p>
          <a:p>
            <a:pPr marL="457200" lvl="1" indent="0" algn="just">
              <a:buNone/>
            </a:pPr>
            <a:r>
              <a:rPr lang="hu-HU" sz="2400" dirty="0"/>
              <a:t>	 Kádár-Csomor Gábor)</a:t>
            </a:r>
          </a:p>
        </p:txBody>
      </p:sp>
    </p:spTree>
    <p:extLst>
      <p:ext uri="{BB962C8B-B14F-4D97-AF65-F5344CB8AC3E}">
        <p14:creationId xmlns:p14="http://schemas.microsoft.com/office/powerpoint/2010/main" val="317814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327173"/>
          </a:xfrm>
        </p:spPr>
        <p:txBody>
          <a:bodyPr>
            <a:noAutofit/>
          </a:bodyPr>
          <a:lstStyle/>
          <a:p>
            <a:pPr algn="ctr"/>
            <a:r>
              <a:rPr lang="hu-HU" sz="2000" dirty="0"/>
              <a:t>Bevont pedagógusok és osztályok</a:t>
            </a:r>
            <a:br>
              <a:rPr lang="hu-HU" sz="2000" dirty="0"/>
            </a:br>
            <a:r>
              <a:rPr lang="hu-HU" sz="2000" dirty="0"/>
              <a:t>(Széchenyi Körúti Sportiskolai Általános Iskola és AMI)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445323"/>
              </p:ext>
            </p:extLst>
          </p:nvPr>
        </p:nvGraphicFramePr>
        <p:xfrm>
          <a:off x="35496" y="1484784"/>
          <a:ext cx="9073009" cy="5339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4310">
                  <a:extLst>
                    <a:ext uri="{9D8B030D-6E8A-4147-A177-3AD203B41FA5}">
                      <a16:colId xmlns:a16="http://schemas.microsoft.com/office/drawing/2014/main" val="2628701796"/>
                    </a:ext>
                  </a:extLst>
                </a:gridCol>
                <a:gridCol w="3586169">
                  <a:extLst>
                    <a:ext uri="{9D8B030D-6E8A-4147-A177-3AD203B41FA5}">
                      <a16:colId xmlns:a16="http://schemas.microsoft.com/office/drawing/2014/main" val="3700858754"/>
                    </a:ext>
                  </a:extLst>
                </a:gridCol>
                <a:gridCol w="1633699">
                  <a:extLst>
                    <a:ext uri="{9D8B030D-6E8A-4147-A177-3AD203B41FA5}">
                      <a16:colId xmlns:a16="http://schemas.microsoft.com/office/drawing/2014/main" val="3477210007"/>
                    </a:ext>
                  </a:extLst>
                </a:gridCol>
                <a:gridCol w="1858831">
                  <a:extLst>
                    <a:ext uri="{9D8B030D-6E8A-4147-A177-3AD203B41FA5}">
                      <a16:colId xmlns:a16="http://schemas.microsoft.com/office/drawing/2014/main" val="3294999454"/>
                    </a:ext>
                  </a:extLst>
                </a:gridCol>
              </a:tblGrid>
              <a:tr h="867064"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Bevont pedagógus</a:t>
                      </a: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Feladat</a:t>
                      </a: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Tantárgy</a:t>
                      </a: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Bevont osztály 2018/2019</a:t>
                      </a:r>
                    </a:p>
                    <a:p>
                      <a:pPr algn="ctr"/>
                      <a:r>
                        <a:rPr lang="hu-H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(majd felmenő rendszerben)</a:t>
                      </a: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578113"/>
                  </a:ext>
                </a:extLst>
              </a:tr>
              <a:tr h="1139302">
                <a:tc>
                  <a:txBody>
                    <a:bodyPr/>
                    <a:lstStyle/>
                    <a:p>
                      <a:pPr algn="ctr"/>
                      <a:r>
                        <a:rPr lang="hu-HU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Berényi Erzsébet</a:t>
                      </a: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Tartalomfejlesztő </a:t>
                      </a:r>
                    </a:p>
                    <a:p>
                      <a:pPr algn="ctr"/>
                      <a:r>
                        <a:rPr lang="hu-HU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természettudományos megismerés </a:t>
                      </a:r>
                    </a:p>
                    <a:p>
                      <a:pPr algn="ctr"/>
                      <a:r>
                        <a:rPr lang="hu-HU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támogatása </a:t>
                      </a: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Kémia</a:t>
                      </a: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b</a:t>
                      </a: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789774"/>
                  </a:ext>
                </a:extLst>
              </a:tr>
              <a:tr h="1481093">
                <a:tc>
                  <a:txBody>
                    <a:bodyPr/>
                    <a:lstStyle/>
                    <a:p>
                      <a:pPr algn="ctr"/>
                      <a:r>
                        <a:rPr lang="hu-HU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Kovácsné Pesti Andrea</a:t>
                      </a: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Tartalomfejlesztő </a:t>
                      </a:r>
                    </a:p>
                    <a:p>
                      <a:pPr algn="ctr"/>
                      <a:r>
                        <a:rPr lang="hu-HU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természettudományos megismerés </a:t>
                      </a:r>
                    </a:p>
                    <a:p>
                      <a:pPr algn="ctr"/>
                      <a:r>
                        <a:rPr lang="hu-HU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támogatása </a:t>
                      </a: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Fizika, </a:t>
                      </a:r>
                      <a:r>
                        <a:rPr lang="hu-HU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természet-tudomány</a:t>
                      </a:r>
                      <a:endParaRPr lang="hu-HU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b</a:t>
                      </a: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269568"/>
                  </a:ext>
                </a:extLst>
              </a:tr>
              <a:tr h="1481093">
                <a:tc>
                  <a:txBody>
                    <a:bodyPr/>
                    <a:lstStyle/>
                    <a:p>
                      <a:pPr algn="ctr"/>
                      <a:r>
                        <a:rPr lang="hu-HU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Kádár-Csomor Gábor</a:t>
                      </a: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Tartalomfejlesztő </a:t>
                      </a:r>
                    </a:p>
                    <a:p>
                      <a:pPr algn="ctr"/>
                      <a:r>
                        <a:rPr lang="hu-HU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hu-HU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kreativitás/problémamegoldó gondolkodás fejlesztésének </a:t>
                      </a:r>
                    </a:p>
                    <a:p>
                      <a:pPr algn="ctr"/>
                      <a:r>
                        <a:rPr lang="hu-HU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támogatása</a:t>
                      </a: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Vizuális kultúra</a:t>
                      </a: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b</a:t>
                      </a:r>
                    </a:p>
                  </a:txBody>
                  <a:tcPr anchor="ctr">
                    <a:solidFill>
                      <a:srgbClr val="244B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050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07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79512" y="1556792"/>
            <a:ext cx="8352929" cy="1296144"/>
          </a:xfrm>
        </p:spPr>
        <p:txBody>
          <a:bodyPr>
            <a:normAutofit/>
          </a:bodyPr>
          <a:lstStyle/>
          <a:p>
            <a:pPr algn="just"/>
            <a:r>
              <a:rPr lang="hu-HU" sz="2400" dirty="0"/>
              <a:t>A tanulást-tanítást, </a:t>
            </a:r>
            <a:r>
              <a:rPr lang="hu-HU" sz="2400" u="sng" dirty="0"/>
              <a:t>digitális kompetenciák fejlesztésé</a:t>
            </a:r>
            <a:r>
              <a:rPr lang="hu-HU" sz="2400" dirty="0"/>
              <a:t>t támogató </a:t>
            </a:r>
            <a:r>
              <a:rPr lang="hu-HU" sz="2400" u="sng" dirty="0"/>
              <a:t>eszközök</a:t>
            </a:r>
            <a:r>
              <a:rPr lang="hu-HU" sz="2400" dirty="0"/>
              <a:t>nek és </a:t>
            </a:r>
            <a:r>
              <a:rPr lang="hu-HU" sz="2400" u="sng" dirty="0"/>
              <a:t>módszerek</a:t>
            </a:r>
            <a:r>
              <a:rPr lang="hu-HU" sz="2400" dirty="0"/>
              <a:t>nek széles körben történő </a:t>
            </a:r>
            <a:r>
              <a:rPr lang="hu-HU" sz="2400" u="sng" dirty="0"/>
              <a:t>megismertetése és alkalmazása</a:t>
            </a:r>
            <a:r>
              <a:rPr lang="hu-HU" sz="2400" dirty="0"/>
              <a:t>.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4916099" cy="864096"/>
          </a:xfrm>
        </p:spPr>
        <p:txBody>
          <a:bodyPr>
            <a:noAutofit/>
          </a:bodyPr>
          <a:lstStyle/>
          <a:p>
            <a:r>
              <a:rPr lang="hu-HU" sz="2800" dirty="0"/>
              <a:t>A projekt fő céljai</a:t>
            </a:r>
          </a:p>
        </p:txBody>
      </p:sp>
      <p:pic>
        <p:nvPicPr>
          <p:cNvPr id="12" name="Kép 11" descr="A képen szöveg, csoport, számítógép látható&#10;&#10;Automatikusan generált leírás">
            <a:extLst>
              <a:ext uri="{FF2B5EF4-FFF2-40B4-BE49-F238E27FC236}">
                <a16:creationId xmlns:a16="http://schemas.microsoft.com/office/drawing/2014/main" id="{F2CBC7A5-881A-4701-A9EA-366F98767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7" t="3687" b="4365"/>
          <a:stretch/>
        </p:blipFill>
        <p:spPr>
          <a:xfrm>
            <a:off x="4362889" y="3789040"/>
            <a:ext cx="4104456" cy="2517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Kép 13" descr="A képen számítógép, asztal, munkaasztal, íróasztal látható&#10;&#10;Automatikusan generált leírás">
            <a:extLst>
              <a:ext uri="{FF2B5EF4-FFF2-40B4-BE49-F238E27FC236}">
                <a16:creationId xmlns:a16="http://schemas.microsoft.com/office/drawing/2014/main" id="{2E238D6C-CEB0-40E0-B060-4A1FB8A4B7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973"/>
          <a:stretch/>
        </p:blipFill>
        <p:spPr>
          <a:xfrm>
            <a:off x="611560" y="3242819"/>
            <a:ext cx="4104456" cy="2536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037533"/>
            <a:ext cx="8325445" cy="3399579"/>
          </a:xfrm>
        </p:spPr>
        <p:txBody>
          <a:bodyPr>
            <a:noAutofit/>
          </a:bodyPr>
          <a:lstStyle/>
          <a:p>
            <a:pPr algn="just"/>
            <a:endParaRPr lang="hu-HU" sz="2400" dirty="0"/>
          </a:p>
          <a:p>
            <a:pPr algn="just"/>
            <a:r>
              <a:rPr lang="hu-HU" sz="2300" dirty="0"/>
              <a:t>hogy Szolnok és térsége négy iskolája olyan módszertani és eszközfejlesztéseket hajtson végre, amelyek hozzájárulnak a digitális környezet fejlesztéséhez és a digitális tanulási lehetőségek kiszélesítéséhezés és mindezt hozzáférhetővé tenni a többi intézmény részére (intézményi honlapok, illetve NKP felülete, nyíltórák, bemutatók, </a:t>
            </a:r>
            <a:r>
              <a:rPr lang="hu-HU" sz="2300" dirty="0" err="1"/>
              <a:t>workshopok</a:t>
            </a:r>
            <a:r>
              <a:rPr lang="hu-HU" sz="2300" dirty="0"/>
              <a:t>)</a:t>
            </a:r>
          </a:p>
          <a:p>
            <a:endParaRPr lang="hu-HU" sz="2400" dirty="0"/>
          </a:p>
        </p:txBody>
      </p:sp>
      <p:sp>
        <p:nvSpPr>
          <p:cNvPr id="5" name="Cím 3"/>
          <p:cNvSpPr txBox="1">
            <a:spLocks/>
          </p:cNvSpPr>
          <p:nvPr/>
        </p:nvSpPr>
        <p:spPr>
          <a:xfrm>
            <a:off x="395536" y="29421"/>
            <a:ext cx="4916099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z="2800" dirty="0"/>
              <a:t>A projekt fő céljai</a:t>
            </a:r>
          </a:p>
        </p:txBody>
      </p:sp>
      <p:pic>
        <p:nvPicPr>
          <p:cNvPr id="4" name="Kép 3" descr="A képen személy, beltéri látható&#10;&#10;Automatikusan generált leírás">
            <a:extLst>
              <a:ext uri="{FF2B5EF4-FFF2-40B4-BE49-F238E27FC236}">
                <a16:creationId xmlns:a16="http://schemas.microsoft.com/office/drawing/2014/main" id="{2E255538-C33B-4723-97D5-6F9F206066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36"/>
          <a:stretch/>
        </p:blipFill>
        <p:spPr>
          <a:xfrm>
            <a:off x="639043" y="4005064"/>
            <a:ext cx="3707904" cy="2328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 descr="A képen személy, beltéri látható&#10;&#10;Automatikusan generált leírás">
            <a:extLst>
              <a:ext uri="{FF2B5EF4-FFF2-40B4-BE49-F238E27FC236}">
                <a16:creationId xmlns:a16="http://schemas.microsoft.com/office/drawing/2014/main" id="{5E278010-F807-474D-8EF0-D79E1550C0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36"/>
          <a:stretch/>
        </p:blipFill>
        <p:spPr>
          <a:xfrm>
            <a:off x="4812404" y="3987561"/>
            <a:ext cx="3707904" cy="2328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946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5492163" cy="936104"/>
          </a:xfrm>
        </p:spPr>
        <p:txBody>
          <a:bodyPr>
            <a:noAutofit/>
          </a:bodyPr>
          <a:lstStyle/>
          <a:p>
            <a:r>
              <a:rPr lang="hu-HU" sz="2800" dirty="0"/>
              <a:t>A projekt részcéljai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439649"/>
            <a:ext cx="8640960" cy="3168352"/>
          </a:xfrm>
        </p:spPr>
        <p:txBody>
          <a:bodyPr>
            <a:normAutofit/>
          </a:bodyPr>
          <a:lstStyle/>
          <a:p>
            <a:r>
              <a:rPr lang="hu-HU" sz="2300" dirty="0"/>
              <a:t>digitális oktatás módszertani támogatása </a:t>
            </a:r>
          </a:p>
          <a:p>
            <a:r>
              <a:rPr lang="hu-HU" sz="2300" dirty="0"/>
              <a:t>új tanulási lehetőségek elterjesztése, a tanulás-tanítás digitális pedagógiai-módszertani támogatása </a:t>
            </a:r>
          </a:p>
          <a:p>
            <a:r>
              <a:rPr lang="hu-HU" sz="2300" dirty="0"/>
              <a:t>a természettudományos megismerés támogatása természettudomány, fizika és kémia oktatása terén</a:t>
            </a:r>
          </a:p>
          <a:p>
            <a:r>
              <a:rPr lang="hu-HU" sz="2300" dirty="0"/>
              <a:t>a problémamegoldó gondolkodás fejlesztésének támogatása </a:t>
            </a:r>
          </a:p>
          <a:p>
            <a:r>
              <a:rPr lang="hu-HU" sz="2300" dirty="0"/>
              <a:t>a kreativitás fejlesztésének támogatása </a:t>
            </a:r>
          </a:p>
        </p:txBody>
      </p:sp>
      <p:pic>
        <p:nvPicPr>
          <p:cNvPr id="7" name="Kép 6" descr="A képen szöveg, beltéri, személy, mennyezet látható&#10;&#10;Automatikusan generált leírás">
            <a:extLst>
              <a:ext uri="{FF2B5EF4-FFF2-40B4-BE49-F238E27FC236}">
                <a16:creationId xmlns:a16="http://schemas.microsoft.com/office/drawing/2014/main" id="{67D4ACE2-62B3-41E4-8792-B599E69F20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62" b="5087"/>
          <a:stretch/>
        </p:blipFill>
        <p:spPr>
          <a:xfrm>
            <a:off x="625369" y="4410239"/>
            <a:ext cx="4737125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Kép 8" descr="A képen szöveg, személy, számítógép látható&#10;&#10;Automatikusan generált leírás">
            <a:extLst>
              <a:ext uri="{FF2B5EF4-FFF2-40B4-BE49-F238E27FC236}">
                <a16:creationId xmlns:a16="http://schemas.microsoft.com/office/drawing/2014/main" id="{5F7DC6C1-579C-4582-97F9-D0A60323F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84" t="4901" r="4966" b="-4901"/>
          <a:stretch/>
        </p:blipFill>
        <p:spPr>
          <a:xfrm>
            <a:off x="5868144" y="4410239"/>
            <a:ext cx="2787652" cy="2134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062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9056" y="82950"/>
            <a:ext cx="8784976" cy="936104"/>
          </a:xfrm>
        </p:spPr>
        <p:txBody>
          <a:bodyPr>
            <a:noAutofit/>
          </a:bodyPr>
          <a:lstStyle/>
          <a:p>
            <a:pPr algn="ctr"/>
            <a:r>
              <a:rPr lang="hu-HU" sz="2000" dirty="0"/>
              <a:t>A Széchenyi Körúti Sportiskolai Általános Iskola és AMI feladatai a pályázat megvalósításában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3568" y="1628800"/>
            <a:ext cx="7344816" cy="4752528"/>
          </a:xfrm>
        </p:spPr>
        <p:txBody>
          <a:bodyPr>
            <a:normAutofit/>
          </a:bodyPr>
          <a:lstStyle/>
          <a:p>
            <a:pPr algn="just"/>
            <a:r>
              <a:rPr lang="hu-HU" sz="2300" dirty="0"/>
              <a:t>A digitális pedagógiai módszertannal támogatott tanórák aránya a választott csoportokra vonatkoztatva a kiválasztott tantárgyak esetében eléri az éves összes óraszám 40%-át. </a:t>
            </a:r>
          </a:p>
          <a:p>
            <a:pPr algn="just"/>
            <a:r>
              <a:rPr lang="hu-HU" sz="2300" dirty="0"/>
              <a:t>Digitális tananyagfejlesztés</a:t>
            </a:r>
          </a:p>
          <a:p>
            <a:pPr algn="just"/>
            <a:r>
              <a:rPr lang="hu-HU" sz="2300" dirty="0"/>
              <a:t>Digitális eszközök használata</a:t>
            </a:r>
          </a:p>
          <a:p>
            <a:r>
              <a:rPr lang="hu-HU" sz="2300" dirty="0"/>
              <a:t>A Pedagógiai Program átdolgozása</a:t>
            </a:r>
          </a:p>
          <a:p>
            <a:r>
              <a:rPr lang="hu-HU" sz="2300" dirty="0"/>
              <a:t>Részvétel továbbképzéseken</a:t>
            </a:r>
          </a:p>
          <a:p>
            <a:r>
              <a:rPr lang="hu-HU" sz="2300" dirty="0"/>
              <a:t>Érintett csoportok érzékenyítése</a:t>
            </a:r>
          </a:p>
          <a:p>
            <a:endParaRPr lang="hu-HU" sz="2800" dirty="0"/>
          </a:p>
        </p:txBody>
      </p:sp>
      <p:pic>
        <p:nvPicPr>
          <p:cNvPr id="6" name="Kép 5" descr="A képen szöveg látható&#10;&#10;Automatikusan generált leírás">
            <a:extLst>
              <a:ext uri="{FF2B5EF4-FFF2-40B4-BE49-F238E27FC236}">
                <a16:creationId xmlns:a16="http://schemas.microsoft.com/office/drawing/2014/main" id="{2048500F-AF78-4E66-99BB-166E994558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51" t="-4054" r="23248" b="4054"/>
          <a:stretch/>
        </p:blipFill>
        <p:spPr>
          <a:xfrm rot="5400000">
            <a:off x="5755079" y="3614073"/>
            <a:ext cx="2875022" cy="2360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25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696011" cy="936104"/>
          </a:xfrm>
        </p:spPr>
        <p:txBody>
          <a:bodyPr>
            <a:noAutofit/>
          </a:bodyPr>
          <a:lstStyle/>
          <a:p>
            <a:r>
              <a:rPr lang="hu-HU" sz="2800" dirty="0"/>
              <a:t>Digitális pedagógiai módszertannal támogatott tanórák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2" y="1340769"/>
            <a:ext cx="7992888" cy="3888431"/>
          </a:xfrm>
        </p:spPr>
        <p:txBody>
          <a:bodyPr>
            <a:normAutofit lnSpcReduction="10000"/>
          </a:bodyPr>
          <a:lstStyle/>
          <a:p>
            <a:r>
              <a:rPr lang="hu-HU" sz="1800" dirty="0"/>
              <a:t>A digitális pedagógiai módszertannal támogatott tanórák aránya a választott csoportokra vonatkoztatva a kiválasztott tantárgyak esetében eléri az éves összes óraszám 40%-át.</a:t>
            </a:r>
          </a:p>
          <a:p>
            <a:pPr marL="0" indent="0">
              <a:buNone/>
            </a:pPr>
            <a:r>
              <a:rPr lang="hu-HU" sz="1800" dirty="0"/>
              <a:t> </a:t>
            </a:r>
          </a:p>
          <a:p>
            <a:r>
              <a:rPr lang="hu-HU" sz="1800" dirty="0"/>
              <a:t>Programcsomagok:</a:t>
            </a:r>
          </a:p>
          <a:p>
            <a:endParaRPr lang="hu-HU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hu-HU" sz="1800" dirty="0"/>
              <a:t>GEOMATECH – Interaktív, digitális természettudományi feladat- és tananyagrendszer felső tagozatosok számára –a természettudományos megismerés támogatása fizika, kémia, illetve természetismeret órán</a:t>
            </a:r>
          </a:p>
          <a:p>
            <a:pPr marL="0" indent="0">
              <a:buNone/>
            </a:pPr>
            <a:r>
              <a:rPr lang="hu-HU" sz="1800" dirty="0"/>
              <a:t> </a:t>
            </a:r>
          </a:p>
          <a:p>
            <a:pPr marL="285750" lvl="1">
              <a:buFont typeface="Wingdings" panose="05000000000000000000" pitchFamily="2" charset="2"/>
              <a:buChar char="Ø"/>
            </a:pPr>
            <a:r>
              <a:rPr lang="hu-HU" sz="1800" dirty="0"/>
              <a:t>Digitális pedagógiai-módszertani csomag a kreativitás/problémamegoldó gondolkodás fejlesztésének támogatására: </a:t>
            </a:r>
            <a:r>
              <a:rPr lang="hu-HU" sz="1800" dirty="0" err="1"/>
              <a:t>Makerspace</a:t>
            </a:r>
            <a:r>
              <a:rPr lang="hu-HU" sz="1800" dirty="0"/>
              <a:t> - Digitális modellezés és tárgyalkotás (vizuális kultúra tantárgy 12-14 éveseknek) 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5305459"/>
            <a:ext cx="2448272" cy="1291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691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723</TotalTime>
  <Words>548</Words>
  <Application>Microsoft Office PowerPoint</Application>
  <PresentationFormat>Diavetítés a képernyőre (4:3 oldalarány)</PresentationFormat>
  <Paragraphs>124</Paragraphs>
  <Slides>19</Slides>
  <Notes>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3" baseType="lpstr">
      <vt:lpstr>Arial</vt:lpstr>
      <vt:lpstr>Calibri</vt:lpstr>
      <vt:lpstr>Wingdings</vt:lpstr>
      <vt:lpstr>Office-téma</vt:lpstr>
      <vt:lpstr>PowerPoint-bemutató</vt:lpstr>
      <vt:lpstr>Résztvevő intézmények</vt:lpstr>
      <vt:lpstr>Az intézményi projekt tagjai</vt:lpstr>
      <vt:lpstr>Bevont pedagógusok és osztályok (Széchenyi Körúti Sportiskolai Általános Iskola és AMI)</vt:lpstr>
      <vt:lpstr>A projekt fő céljai</vt:lpstr>
      <vt:lpstr>PowerPoint-bemutató</vt:lpstr>
      <vt:lpstr>A projekt részcéljai</vt:lpstr>
      <vt:lpstr>A Széchenyi Körúti Sportiskolai Általános Iskola és AMI feladatai a pályázat megvalósításában</vt:lpstr>
      <vt:lpstr>Digitális pedagógiai módszertannal támogatott tanórák</vt:lpstr>
      <vt:lpstr>Továbbképzések</vt:lpstr>
      <vt:lpstr>A projekt eredményei</vt:lpstr>
      <vt:lpstr>A projekt eredményei</vt:lpstr>
      <vt:lpstr>A projekt eredményei</vt:lpstr>
      <vt:lpstr>A projekt eredményei</vt:lpstr>
      <vt:lpstr>A projekt eredményei</vt:lpstr>
      <vt:lpstr>Közös weboldal</vt:lpstr>
      <vt:lpstr>Projektmegbeszélések</vt:lpstr>
      <vt:lpstr>Monitoring, mentorálás</vt:lpstr>
      <vt:lpstr>KÖSZÖNÖM  A FIGYELMET!</vt:lpstr>
    </vt:vector>
  </TitlesOfParts>
  <Company>novak.adam@gmail.com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Toldiné Katona Mónika</cp:lastModifiedBy>
  <cp:revision>108</cp:revision>
  <dcterms:created xsi:type="dcterms:W3CDTF">2014-03-03T11:13:53Z</dcterms:created>
  <dcterms:modified xsi:type="dcterms:W3CDTF">2022-03-23T18:16:55Z</dcterms:modified>
</cp:coreProperties>
</file>