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40"/>
  </p:notesMasterIdLst>
  <p:sldIdLst>
    <p:sldId id="256" r:id="rId2"/>
    <p:sldId id="263" r:id="rId3"/>
    <p:sldId id="264" r:id="rId4"/>
    <p:sldId id="266" r:id="rId5"/>
    <p:sldId id="259" r:id="rId6"/>
    <p:sldId id="265" r:id="rId7"/>
    <p:sldId id="261" r:id="rId8"/>
    <p:sldId id="267" r:id="rId9"/>
    <p:sldId id="268" r:id="rId10"/>
    <p:sldId id="271" r:id="rId11"/>
    <p:sldId id="302" r:id="rId12"/>
    <p:sldId id="288" r:id="rId13"/>
    <p:sldId id="301" r:id="rId14"/>
    <p:sldId id="287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86" r:id="rId23"/>
    <p:sldId id="296" r:id="rId24"/>
    <p:sldId id="297" r:id="rId25"/>
    <p:sldId id="298" r:id="rId26"/>
    <p:sldId id="299" r:id="rId27"/>
    <p:sldId id="300" r:id="rId28"/>
    <p:sldId id="262" r:id="rId29"/>
    <p:sldId id="284" r:id="rId30"/>
    <p:sldId id="282" r:id="rId31"/>
    <p:sldId id="270" r:id="rId32"/>
    <p:sldId id="272" r:id="rId33"/>
    <p:sldId id="273" r:id="rId34"/>
    <p:sldId id="280" r:id="rId35"/>
    <p:sldId id="279" r:id="rId36"/>
    <p:sldId id="281" r:id="rId37"/>
    <p:sldId id="283" r:id="rId38"/>
    <p:sldId id="258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B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napToObjects="1"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2022. 03. 25.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739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499B9-8D72-4D01-8EDE-A53A02D1832A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1516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Általában a tankerületben szokott lenni, a </a:t>
            </a:r>
            <a:r>
              <a:rPr lang="hu-HU" dirty="0" err="1" smtClean="0"/>
              <a:t>projektmenedzse</a:t>
            </a:r>
            <a:r>
              <a:rPr lang="hu-HU" dirty="0" smtClean="0"/>
              <a:t>, a szakmai vezető, a projektasszisztensek,</a:t>
            </a:r>
            <a:r>
              <a:rPr lang="hu-HU" baseline="0" dirty="0" smtClean="0"/>
              <a:t> a módszertani asszisztensek és a tankerület pályázatért felelős illetve a pénzügyekért felelős alkalmazottja vannak jelen.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499B9-8D72-4D01-8EDE-A53A02D1832A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3096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499B9-8D72-4D01-8EDE-A53A02D1832A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0754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499B9-8D72-4D01-8EDE-A53A02D1832A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2811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61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2022. 03. 25.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2022. 03. 25.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2022. 03. 25.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2022. 03. 25.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2022. 03. 25.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2022. 03. 25.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2022. 03. 25.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2022. 03. 25.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4.wdp"/><Relationship Id="rId3" Type="http://schemas.openxmlformats.org/officeDocument/2006/relationships/image" Target="../media/image37.jpeg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image" Target="../media/image39.jpeg"/><Relationship Id="rId10" Type="http://schemas.openxmlformats.org/officeDocument/2006/relationships/image" Target="../media/image42.png"/><Relationship Id="rId4" Type="http://schemas.openxmlformats.org/officeDocument/2006/relationships/image" Target="../media/image38.jpeg"/><Relationship Id="rId9" Type="http://schemas.microsoft.com/office/2007/relationships/hdphoto" Target="../media/hdphoto2.wdp"/><Relationship Id="rId1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digitaliskornyezet.szolnokiszechenyi.hu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395536" y="188640"/>
            <a:ext cx="8532440" cy="360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20000"/>
              </a:lnSpc>
              <a:spcAft>
                <a:spcPts val="2400"/>
              </a:spcAft>
            </a:pPr>
            <a:r>
              <a:rPr lang="hu-HU" sz="5900" dirty="0" smtClean="0"/>
              <a:t>“Digitális környezet </a:t>
            </a:r>
            <a:r>
              <a:rPr lang="hu-HU" sz="5900" dirty="0" err="1" smtClean="0"/>
              <a:t>fejlesztésE</a:t>
            </a:r>
            <a:r>
              <a:rPr lang="hu-HU" sz="5900" dirty="0" smtClean="0"/>
              <a:t> a Szolnoki Tankerületi Központ intézményeiben” című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hu-HU" sz="5900" dirty="0" smtClean="0"/>
              <a:t>EFOP </a:t>
            </a:r>
            <a:r>
              <a:rPr lang="hu-HU" sz="5900" dirty="0"/>
              <a:t>3.2.3 - </a:t>
            </a:r>
            <a:r>
              <a:rPr lang="hu-HU" sz="5900" dirty="0" smtClean="0"/>
              <a:t>17 </a:t>
            </a:r>
            <a:r>
              <a:rPr lang="hu-HU" sz="5900" dirty="0"/>
              <a:t>-</a:t>
            </a:r>
            <a:r>
              <a:rPr lang="hu-HU" sz="5900" dirty="0" smtClean="0"/>
              <a:t>2017-00045 Azonosító számú pályázat </a:t>
            </a:r>
            <a:endParaRPr lang="hu-HU" sz="5900" dirty="0"/>
          </a:p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0" y="3645024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32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3200" b="1" cap="sm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projektmegvalósítás időszaka:</a:t>
            </a:r>
            <a:r>
              <a:rPr lang="hu-HU" sz="3200" b="1" u="sng" cap="sm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2018.01.01 </a:t>
            </a:r>
            <a:r>
              <a:rPr lang="hu-H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2022.03.31</a:t>
            </a:r>
            <a:r>
              <a:rPr lang="hu-H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0" y="5013176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Pályázott 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összeg: 110 </a:t>
            </a:r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000 000 Ft </a:t>
            </a:r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444491" cy="936104"/>
          </a:xfrm>
        </p:spPr>
        <p:txBody>
          <a:bodyPr>
            <a:normAutofit/>
          </a:bodyPr>
          <a:lstStyle/>
          <a:p>
            <a:r>
              <a:rPr lang="hu-HU" sz="3200" dirty="0" smtClean="0"/>
              <a:t>Továbbképzések iskolánkban</a:t>
            </a:r>
            <a:endParaRPr lang="hu-HU" sz="3200" dirty="0"/>
          </a:p>
        </p:txBody>
      </p:sp>
      <p:graphicFrame>
        <p:nvGraphicFramePr>
          <p:cNvPr id="4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9566378"/>
              </p:ext>
            </p:extLst>
          </p:nvPr>
        </p:nvGraphicFramePr>
        <p:xfrm>
          <a:off x="87607" y="1988840"/>
          <a:ext cx="8943109" cy="432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5691">
                  <a:extLst>
                    <a:ext uri="{9D8B030D-6E8A-4147-A177-3AD203B41FA5}">
                      <a16:colId xmlns:a16="http://schemas.microsoft.com/office/drawing/2014/main" val="2890537625"/>
                    </a:ext>
                  </a:extLst>
                </a:gridCol>
                <a:gridCol w="1920209">
                  <a:extLst>
                    <a:ext uri="{9D8B030D-6E8A-4147-A177-3AD203B41FA5}">
                      <a16:colId xmlns:a16="http://schemas.microsoft.com/office/drawing/2014/main" val="683077510"/>
                    </a:ext>
                  </a:extLst>
                </a:gridCol>
                <a:gridCol w="1327209">
                  <a:extLst>
                    <a:ext uri="{9D8B030D-6E8A-4147-A177-3AD203B41FA5}">
                      <a16:colId xmlns:a16="http://schemas.microsoft.com/office/drawing/2014/main" val="693425658"/>
                    </a:ext>
                  </a:extLst>
                </a:gridCol>
              </a:tblGrid>
              <a:tr h="982259">
                <a:tc>
                  <a:txBody>
                    <a:bodyPr/>
                    <a:lstStyle/>
                    <a:p>
                      <a:pPr algn="ctr"/>
                      <a:r>
                        <a:rPr lang="hu-HU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Továbbképzés elnevezése</a:t>
                      </a:r>
                    </a:p>
                  </a:txBody>
                  <a:tcPr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Továbbképzés óraszáma</a:t>
                      </a:r>
                    </a:p>
                  </a:txBody>
                  <a:tcPr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Érintettek</a:t>
                      </a:r>
                    </a:p>
                  </a:txBody>
                  <a:tcPr>
                    <a:solidFill>
                      <a:srgbClr val="244B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893758"/>
                  </a:ext>
                </a:extLst>
              </a:tr>
              <a:tr h="914709">
                <a:tc>
                  <a:txBody>
                    <a:bodyPr/>
                    <a:lstStyle/>
                    <a:p>
                      <a:pPr algn="just"/>
                      <a:r>
                        <a:rPr lang="hu-HU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GEOMATECH matematika csomaghoz tartozó módszertani képzés</a:t>
                      </a:r>
                    </a:p>
                  </a:txBody>
                  <a:tcPr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+ 84</a:t>
                      </a:r>
                      <a:endParaRPr lang="hu-HU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hu-HU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44B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661424"/>
                  </a:ext>
                </a:extLst>
              </a:tr>
              <a:tr h="1113814">
                <a:tc>
                  <a:txBody>
                    <a:bodyPr/>
                    <a:lstStyle/>
                    <a:p>
                      <a:pPr algn="just"/>
                      <a:r>
                        <a:rPr lang="hu-HU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GEOMATECH természettudományi csomaghoz tartozó módszertani képzés</a:t>
                      </a:r>
                    </a:p>
                  </a:txBody>
                  <a:tcPr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+84</a:t>
                      </a:r>
                      <a:endParaRPr lang="hu-HU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hu-HU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44B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910347"/>
                  </a:ext>
                </a:extLst>
              </a:tr>
              <a:tr h="1309698">
                <a:tc>
                  <a:txBody>
                    <a:bodyPr/>
                    <a:lstStyle/>
                    <a:p>
                      <a:pPr algn="just"/>
                      <a:r>
                        <a:rPr lang="hu-HU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Korszerű, hatékony módszertannal támogatott digitális tanulási-tanítási folyamat megvalósítása köznevelési intézményben </a:t>
                      </a:r>
                      <a:endParaRPr lang="hu-HU" sz="19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hu-HU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hu-HU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44B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5363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734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7292363" cy="1296144"/>
          </a:xfrm>
        </p:spPr>
        <p:txBody>
          <a:bodyPr>
            <a:normAutofit/>
          </a:bodyPr>
          <a:lstStyle/>
          <a:p>
            <a:r>
              <a:rPr lang="hu-HU" sz="3200" dirty="0" smtClean="0"/>
              <a:t>Továbbképzések iskolánkban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544661"/>
              </p:ext>
            </p:extLst>
          </p:nvPr>
        </p:nvGraphicFramePr>
        <p:xfrm>
          <a:off x="107502" y="1600200"/>
          <a:ext cx="9001001" cy="4452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6282">
                  <a:extLst>
                    <a:ext uri="{9D8B030D-6E8A-4147-A177-3AD203B41FA5}">
                      <a16:colId xmlns:a16="http://schemas.microsoft.com/office/drawing/2014/main" val="3853266419"/>
                    </a:ext>
                  </a:extLst>
                </a:gridCol>
                <a:gridCol w="2719745">
                  <a:extLst>
                    <a:ext uri="{9D8B030D-6E8A-4147-A177-3AD203B41FA5}">
                      <a16:colId xmlns:a16="http://schemas.microsoft.com/office/drawing/2014/main" val="2180543803"/>
                    </a:ext>
                  </a:extLst>
                </a:gridCol>
                <a:gridCol w="1704974">
                  <a:extLst>
                    <a:ext uri="{9D8B030D-6E8A-4147-A177-3AD203B41FA5}">
                      <a16:colId xmlns:a16="http://schemas.microsoft.com/office/drawing/2014/main" val="753385700"/>
                    </a:ext>
                  </a:extLst>
                </a:gridCol>
              </a:tblGrid>
              <a:tr h="1113243">
                <a:tc>
                  <a:txBody>
                    <a:bodyPr/>
                    <a:lstStyle/>
                    <a:p>
                      <a:pPr algn="ctr"/>
                      <a:r>
                        <a:rPr lang="hu-HU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Továbbképzés elnevezése</a:t>
                      </a:r>
                    </a:p>
                  </a:txBody>
                  <a:tcPr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Továbbképzés óraszáma</a:t>
                      </a:r>
                    </a:p>
                  </a:txBody>
                  <a:tcPr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Érintettek</a:t>
                      </a:r>
                    </a:p>
                  </a:txBody>
                  <a:tcPr>
                    <a:solidFill>
                      <a:srgbClr val="244B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520157"/>
                  </a:ext>
                </a:extLst>
              </a:tr>
              <a:tr h="1113243">
                <a:tc>
                  <a:txBody>
                    <a:bodyPr/>
                    <a:lstStyle/>
                    <a:p>
                      <a:pPr algn="just"/>
                      <a:r>
                        <a:rPr lang="hu-HU" sz="1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LEGO eszközökkel támogatott szövegértés</a:t>
                      </a:r>
                      <a:r>
                        <a:rPr lang="hu-HU" sz="19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fejlesztése az oktatásban</a:t>
                      </a:r>
                      <a:endParaRPr lang="hu-HU" sz="19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hu-HU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hu-HU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44B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164408"/>
                  </a:ext>
                </a:extLst>
              </a:tr>
              <a:tr h="1113243">
                <a:tc>
                  <a:txBody>
                    <a:bodyPr/>
                    <a:lstStyle/>
                    <a:p>
                      <a:pPr algn="just"/>
                      <a:r>
                        <a:rPr lang="hu-HU" sz="1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Projektszintű ismeretátadás </a:t>
                      </a:r>
                      <a:r>
                        <a:rPr lang="hu-HU" sz="19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Lego</a:t>
                      </a:r>
                      <a:r>
                        <a:rPr lang="hu-HU" sz="19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900" baseline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WeDo</a:t>
                      </a:r>
                      <a:r>
                        <a:rPr lang="hu-HU" sz="19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eszközökkel</a:t>
                      </a:r>
                      <a:endParaRPr lang="hu-HU" sz="19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hu-HU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hu-HU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44B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101470"/>
                  </a:ext>
                </a:extLst>
              </a:tr>
              <a:tr h="1113243">
                <a:tc>
                  <a:txBody>
                    <a:bodyPr/>
                    <a:lstStyle/>
                    <a:p>
                      <a:pPr algn="just"/>
                      <a:r>
                        <a:rPr lang="hu-HU" sz="1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Szövegértés fejlesztése továbbképzés</a:t>
                      </a:r>
                      <a:endParaRPr lang="hu-HU" sz="19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hu-HU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hu-HU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44B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013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192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Módszertani innovációk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GEOMATECh</a:t>
            </a:r>
            <a:r>
              <a:rPr lang="hu-HU" dirty="0" smtClean="0"/>
              <a:t> – élményalapú, interaktív, digitális matematikai feladat- és tananyagrendszer az alsó és felső tagozat számára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503" y="3789040"/>
            <a:ext cx="3810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6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eTwinning</a:t>
            </a:r>
            <a:r>
              <a:rPr lang="hu-HU" dirty="0" smtClean="0"/>
              <a:t> különdíj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699" y="1600200"/>
            <a:ext cx="3666602" cy="4525963"/>
          </a:xfrm>
        </p:spPr>
      </p:pic>
    </p:spTree>
    <p:extLst>
      <p:ext uri="{BB962C8B-B14F-4D97-AF65-F5344CB8AC3E}">
        <p14:creationId xmlns:p14="http://schemas.microsoft.com/office/powerpoint/2010/main" val="404489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Módszertani innovációk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Szövegértés fejlesztése alsó és felső tagozaton a LEGO® </a:t>
            </a:r>
            <a:r>
              <a:rPr lang="hu-HU" dirty="0" err="1" smtClean="0"/>
              <a:t>StoryStarter</a:t>
            </a:r>
            <a:r>
              <a:rPr lang="hu-HU" dirty="0" smtClean="0"/>
              <a:t> csomag használatával</a:t>
            </a:r>
          </a:p>
          <a:p>
            <a:endParaRPr lang="hu-HU" dirty="0"/>
          </a:p>
          <a:p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154" y="3068960"/>
            <a:ext cx="7149090" cy="36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3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Lego</a:t>
            </a:r>
            <a:r>
              <a:rPr lang="hu-HU" dirty="0" smtClean="0"/>
              <a:t> story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64960"/>
            <a:ext cx="5681604" cy="4261203"/>
          </a:xfrm>
        </p:spPr>
      </p:pic>
    </p:spTree>
    <p:extLst>
      <p:ext uri="{BB962C8B-B14F-4D97-AF65-F5344CB8AC3E}">
        <p14:creationId xmlns:p14="http://schemas.microsoft.com/office/powerpoint/2010/main" val="179252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Lego</a:t>
            </a:r>
            <a:r>
              <a:rPr lang="hu-HU" dirty="0" smtClean="0"/>
              <a:t> story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4035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Lego</a:t>
            </a:r>
            <a:r>
              <a:rPr lang="hu-HU" dirty="0" smtClean="0"/>
              <a:t> story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51646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Lego</a:t>
            </a:r>
            <a:r>
              <a:rPr lang="hu-HU" dirty="0" smtClean="0"/>
              <a:t> story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79644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Lego</a:t>
            </a:r>
            <a:r>
              <a:rPr lang="hu-HU" dirty="0" smtClean="0"/>
              <a:t> story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3407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5852203" cy="936104"/>
          </a:xfrm>
        </p:spPr>
        <p:txBody>
          <a:bodyPr>
            <a:normAutofit/>
          </a:bodyPr>
          <a:lstStyle/>
          <a:p>
            <a:r>
              <a:rPr lang="hu-HU" sz="3200" dirty="0"/>
              <a:t>Résztvevő intézmények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593691"/>
            <a:ext cx="8229600" cy="2538981"/>
          </a:xfrm>
          <a:prstGeom prst="rect">
            <a:avLst/>
          </a:prstGeom>
        </p:spPr>
      </p:pic>
      <p:pic>
        <p:nvPicPr>
          <p:cNvPr id="5" name="Kép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19"/>
            <a:ext cx="1800201" cy="1830979"/>
          </a:xfrm>
          <a:prstGeom prst="rect">
            <a:avLst/>
          </a:prstGeom>
          <a:noFill/>
        </p:spPr>
      </p:pic>
      <p:pic>
        <p:nvPicPr>
          <p:cNvPr id="6" name="Kép 5" descr="F:\EFOP 3.2.3.-17\Nagy_Ági\KOSSUTH iskolacímer ÚJ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13111"/>
            <a:ext cx="1676872" cy="2300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58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Lego</a:t>
            </a:r>
            <a:r>
              <a:rPr lang="hu-HU" dirty="0" smtClean="0"/>
              <a:t> story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12301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Lego</a:t>
            </a:r>
            <a:r>
              <a:rPr lang="hu-HU" dirty="0" smtClean="0"/>
              <a:t> story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98962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Módszertani innovációk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Projektszemléletű ismeretátadás az alsó tagozaton a </a:t>
            </a:r>
            <a:r>
              <a:rPr lang="hu-HU" dirty="0" err="1" smtClean="0"/>
              <a:t>LEGO®WeDo</a:t>
            </a:r>
            <a:r>
              <a:rPr lang="hu-HU" dirty="0" smtClean="0"/>
              <a:t> eszközökkel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800710"/>
            <a:ext cx="3247380" cy="391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9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Wedo</a:t>
            </a:r>
            <a:r>
              <a:rPr lang="hu-HU" dirty="0" smtClean="0"/>
              <a:t> projektek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964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Wedo</a:t>
            </a:r>
            <a:r>
              <a:rPr lang="hu-HU" dirty="0" smtClean="0"/>
              <a:t> projektek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50964"/>
            <a:ext cx="8229600" cy="3424434"/>
          </a:xfrm>
        </p:spPr>
      </p:pic>
    </p:spTree>
    <p:extLst>
      <p:ext uri="{BB962C8B-B14F-4D97-AF65-F5344CB8AC3E}">
        <p14:creationId xmlns:p14="http://schemas.microsoft.com/office/powerpoint/2010/main" val="81808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Wedo</a:t>
            </a:r>
            <a:r>
              <a:rPr lang="hu-HU" dirty="0" smtClean="0"/>
              <a:t> projektek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882" y="2643919"/>
            <a:ext cx="4572235" cy="2438525"/>
          </a:xfrm>
        </p:spPr>
      </p:pic>
    </p:spTree>
    <p:extLst>
      <p:ext uri="{BB962C8B-B14F-4D97-AF65-F5344CB8AC3E}">
        <p14:creationId xmlns:p14="http://schemas.microsoft.com/office/powerpoint/2010/main" val="190069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Wedo</a:t>
            </a:r>
            <a:r>
              <a:rPr lang="hu-HU" dirty="0" smtClean="0"/>
              <a:t> projektek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730487" cy="3793499"/>
          </a:xfrm>
        </p:spPr>
      </p:pic>
    </p:spTree>
    <p:extLst>
      <p:ext uri="{BB962C8B-B14F-4D97-AF65-F5344CB8AC3E}">
        <p14:creationId xmlns:p14="http://schemas.microsoft.com/office/powerpoint/2010/main" val="423698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Wedo</a:t>
            </a:r>
            <a:r>
              <a:rPr lang="hu-HU" dirty="0" smtClean="0"/>
              <a:t> projektek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49" y="1818376"/>
            <a:ext cx="6839301" cy="4089610"/>
          </a:xfrm>
        </p:spPr>
      </p:pic>
    </p:spTree>
    <p:extLst>
      <p:ext uri="{BB962C8B-B14F-4D97-AF65-F5344CB8AC3E}">
        <p14:creationId xmlns:p14="http://schemas.microsoft.com/office/powerpoint/2010/main" val="157800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9" y="4243139"/>
            <a:ext cx="5868144" cy="133366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5708187" cy="936104"/>
          </a:xfrm>
        </p:spPr>
        <p:txBody>
          <a:bodyPr>
            <a:noAutofit/>
          </a:bodyPr>
          <a:lstStyle/>
          <a:p>
            <a:r>
              <a:rPr lang="hu-HU" sz="3200" dirty="0"/>
              <a:t>A projekt eredményei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3711" y="1556792"/>
            <a:ext cx="8229600" cy="1872208"/>
          </a:xfrm>
        </p:spPr>
        <p:txBody>
          <a:bodyPr/>
          <a:lstStyle/>
          <a:p>
            <a:r>
              <a:rPr lang="hu-HU" dirty="0"/>
              <a:t>10 db/tanév/fő digitális </a:t>
            </a:r>
            <a:r>
              <a:rPr lang="hu-HU" dirty="0" smtClean="0"/>
              <a:t>tananyagtartalom </a:t>
            </a:r>
            <a:r>
              <a:rPr lang="hu-HU" dirty="0"/>
              <a:t>elkészítése, megosztása az NKP felületén.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80928"/>
            <a:ext cx="6483683" cy="160028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013176"/>
            <a:ext cx="6876256" cy="151682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60" y="5525610"/>
            <a:ext cx="6211095" cy="133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0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3" b="14177"/>
          <a:stretch/>
        </p:blipFill>
        <p:spPr>
          <a:xfrm>
            <a:off x="4055444" y="5242471"/>
            <a:ext cx="4992216" cy="144016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6140235" cy="936104"/>
          </a:xfrm>
        </p:spPr>
        <p:txBody>
          <a:bodyPr>
            <a:normAutofit/>
          </a:bodyPr>
          <a:lstStyle/>
          <a:p>
            <a:r>
              <a:rPr lang="hu-HU" sz="3200" dirty="0">
                <a:solidFill>
                  <a:prstClr val="white"/>
                </a:solidFill>
              </a:rPr>
              <a:t>A projekt eredményei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186" y="1412776"/>
            <a:ext cx="8075240" cy="2260848"/>
          </a:xfrm>
        </p:spPr>
        <p:txBody>
          <a:bodyPr>
            <a:normAutofit fontScale="92500"/>
          </a:bodyPr>
          <a:lstStyle/>
          <a:p>
            <a:r>
              <a:rPr lang="hu-HU" dirty="0" smtClean="0"/>
              <a:t>Csatlakozás Digitális Névjegy Rendszerhez</a:t>
            </a:r>
          </a:p>
          <a:p>
            <a:r>
              <a:rPr lang="hu-HU" dirty="0" smtClean="0"/>
              <a:t>Digitális munkaközösség létrehozása</a:t>
            </a:r>
          </a:p>
          <a:p>
            <a:r>
              <a:rPr lang="hu-HU" dirty="0" smtClean="0"/>
              <a:t>Digitális stratégia elkészítése (DFT alapján)</a:t>
            </a:r>
          </a:p>
          <a:p>
            <a:r>
              <a:rPr lang="hu-HU" dirty="0" smtClean="0"/>
              <a:t>Közös kiadvány szerkesztése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561608"/>
            <a:ext cx="2232248" cy="149891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98" y="5155386"/>
            <a:ext cx="3889253" cy="167827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576355"/>
            <a:ext cx="2312587" cy="158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6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012443" cy="936104"/>
          </a:xfrm>
        </p:spPr>
        <p:txBody>
          <a:bodyPr>
            <a:noAutofit/>
          </a:bodyPr>
          <a:lstStyle/>
          <a:p>
            <a:r>
              <a:rPr lang="hu-HU" sz="3200" dirty="0" smtClean="0"/>
              <a:t>Az intézményi </a:t>
            </a:r>
            <a:r>
              <a:rPr lang="hu-HU" sz="3200" dirty="0"/>
              <a:t>projekt </a:t>
            </a:r>
            <a:r>
              <a:rPr lang="hu-HU" sz="3200" dirty="0" smtClean="0"/>
              <a:t>tagjai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7989" y="1700809"/>
            <a:ext cx="8229600" cy="2664296"/>
          </a:xfrm>
        </p:spPr>
        <p:txBody>
          <a:bodyPr>
            <a:normAutofit fontScale="70000" lnSpcReduction="20000"/>
          </a:bodyPr>
          <a:lstStyle/>
          <a:p>
            <a:r>
              <a:rPr lang="hu-HU" dirty="0"/>
              <a:t>1 </a:t>
            </a:r>
            <a:r>
              <a:rPr lang="hu-HU" dirty="0" smtClean="0"/>
              <a:t>fő szakmai asszisztens ( Kőművesné Fejes Anita)</a:t>
            </a:r>
          </a:p>
          <a:p>
            <a:r>
              <a:rPr lang="hu-HU" dirty="0"/>
              <a:t>1 </a:t>
            </a:r>
            <a:r>
              <a:rPr lang="hu-HU" dirty="0" smtClean="0"/>
              <a:t>fő digitális </a:t>
            </a:r>
            <a:r>
              <a:rPr lang="hu-HU" dirty="0"/>
              <a:t>módszertani </a:t>
            </a:r>
            <a:r>
              <a:rPr lang="hu-HU" dirty="0" smtClean="0"/>
              <a:t>asszisztens 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 (Lakatosné Tóth Anita)</a:t>
            </a:r>
          </a:p>
          <a:p>
            <a:r>
              <a:rPr lang="hu-HU" dirty="0" smtClean="0"/>
              <a:t>3 fő tananyagfejlesztő </a:t>
            </a:r>
          </a:p>
          <a:p>
            <a:pPr lvl="1"/>
            <a:r>
              <a:rPr lang="hu-HU" dirty="0" smtClean="0"/>
              <a:t>Fazekas Anett</a:t>
            </a:r>
          </a:p>
          <a:p>
            <a:pPr lvl="1"/>
            <a:r>
              <a:rPr lang="hu-HU" dirty="0" smtClean="0"/>
              <a:t>Gál Anita</a:t>
            </a:r>
          </a:p>
          <a:p>
            <a:pPr lvl="1"/>
            <a:r>
              <a:rPr lang="hu-HU" dirty="0" err="1" smtClean="0"/>
              <a:t>Jelenfiné</a:t>
            </a:r>
            <a:r>
              <a:rPr lang="hu-HU" dirty="0" smtClean="0"/>
              <a:t> Balázs Margit</a:t>
            </a:r>
          </a:p>
          <a:p>
            <a:r>
              <a:rPr lang="hu-HU" dirty="0" smtClean="0"/>
              <a:t>1 fő </a:t>
            </a:r>
            <a:r>
              <a:rPr lang="hu-HU" dirty="0" smtClean="0"/>
              <a:t>rendszergazda (</a:t>
            </a:r>
            <a:r>
              <a:rPr lang="hu-HU" dirty="0" err="1" smtClean="0"/>
              <a:t>Hirt</a:t>
            </a:r>
            <a:r>
              <a:rPr lang="hu-HU" dirty="0" smtClean="0"/>
              <a:t> Sándor)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7814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01117" y="1186874"/>
            <a:ext cx="2879420" cy="8001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Eszközbeszerzések</a:t>
            </a:r>
            <a:endParaRPr lang="hu-HU" dirty="0"/>
          </a:p>
        </p:txBody>
      </p:sp>
      <p:pic>
        <p:nvPicPr>
          <p:cNvPr id="6146" name="Picture 2" descr="Makerbot Z18 - Shop3D.c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6" r="30885"/>
          <a:stretch/>
        </p:blipFill>
        <p:spPr bwMode="auto">
          <a:xfrm>
            <a:off x="226998" y="1354914"/>
            <a:ext cx="2111555" cy="315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ego MINDSTORMS EV3 Education kit (with software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964" y="1669060"/>
            <a:ext cx="3227111" cy="322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EGO® Education WeDo 2.0 Bázis szett 45300 | LEGO® Education | Hivatalos  LEGO® Áruházból H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568" y="4839382"/>
            <a:ext cx="2991904" cy="180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amsung SL-M2026w wifi-s mono lézer nyomtató &amp;gt; Mono lézernyomtatók,  szürkeárnyalatos | NyomtassOlcsón patron webáruhá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200" r="9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355" y="4305841"/>
            <a:ext cx="2573170" cy="171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LENOVO ZA170154BG Tablet fehér | Euronics Műszaki Webáruház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9" y="4937972"/>
            <a:ext cx="1440761" cy="144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P Pavilion X360 13-U105NH laptop 13,3&amp;quot; fullHD IPS érintőképernyő Windows  10 aran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7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110" y="4559989"/>
            <a:ext cx="2068952" cy="134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Kisméretű kézi HD videokamera | HDR-CX405 | Sony HU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74" y="1085231"/>
            <a:ext cx="1585601" cy="158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Samsung QB75N-W monitor vásárlás, Samsung QB75N-W bolt árak, Samsung  akciók, árösszehasonlító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710" y="2330182"/>
            <a:ext cx="2877892" cy="16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259600" y="258891"/>
            <a:ext cx="48830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cap="all" dirty="0" err="1" smtClean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EszközbeszerzésEk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9999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696011" cy="936104"/>
          </a:xfrm>
        </p:spPr>
        <p:txBody>
          <a:bodyPr>
            <a:normAutofit/>
          </a:bodyPr>
          <a:lstStyle/>
          <a:p>
            <a:r>
              <a:rPr lang="hu-HU" sz="3200" dirty="0" smtClean="0"/>
              <a:t>A Pedagógiai </a:t>
            </a:r>
            <a:r>
              <a:rPr lang="hu-HU" sz="3200" dirty="0"/>
              <a:t>program módosítása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268760"/>
            <a:ext cx="8229600" cy="4525963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hu-HU" sz="2800" dirty="0"/>
              <a:t>2018/2019-es tanévtől</a:t>
            </a:r>
          </a:p>
          <a:p>
            <a:pPr algn="just">
              <a:lnSpc>
                <a:spcPct val="100000"/>
              </a:lnSpc>
            </a:pPr>
            <a:r>
              <a:rPr lang="hu-HU" sz="2800" dirty="0"/>
              <a:t>A pedagógiai programba rögzítésre </a:t>
            </a:r>
            <a:r>
              <a:rPr lang="hu-HU" sz="2800" dirty="0" smtClean="0"/>
              <a:t>került:</a:t>
            </a:r>
            <a:endParaRPr lang="hu-HU" sz="2800" dirty="0"/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400" dirty="0"/>
              <a:t>a digitális pedagógiai módszertan rendszeres alkalmazása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400" dirty="0"/>
              <a:t>a digitális kompetenciák fejlesztéséhez kapcsolódó pedagógiai célok. </a:t>
            </a:r>
          </a:p>
          <a:p>
            <a:pPr marL="0" indent="0">
              <a:buNone/>
            </a:pP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77073"/>
            <a:ext cx="4392488" cy="23192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10" y="4126884"/>
            <a:ext cx="4881736" cy="23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3" y="44624"/>
            <a:ext cx="8856984" cy="936104"/>
          </a:xfrm>
        </p:spPr>
        <p:txBody>
          <a:bodyPr/>
          <a:lstStyle/>
          <a:p>
            <a:r>
              <a:rPr lang="hu-HU" sz="3200" dirty="0"/>
              <a:t>Érzékenyítés</a:t>
            </a:r>
            <a:r>
              <a:rPr lang="hu-HU" dirty="0"/>
              <a:t>, </a:t>
            </a:r>
            <a:r>
              <a:rPr lang="hu-HU" sz="3200" dirty="0"/>
              <a:t>tájékoztatás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328592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Tantestület részére: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dirty="0"/>
              <a:t>Bemutató órák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dirty="0" err="1"/>
              <a:t>Workshopok</a:t>
            </a:r>
            <a:r>
              <a:rPr lang="hu-HU" dirty="0"/>
              <a:t> (félévente)</a:t>
            </a:r>
          </a:p>
          <a:p>
            <a:r>
              <a:rPr lang="hu-HU" dirty="0"/>
              <a:t>Diákok részére: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dirty="0"/>
              <a:t>Tájékoztatók:</a:t>
            </a:r>
          </a:p>
          <a:p>
            <a:pPr lvl="2"/>
            <a:r>
              <a:rPr lang="hu-HU" dirty="0"/>
              <a:t>Projektről</a:t>
            </a:r>
          </a:p>
          <a:p>
            <a:pPr lvl="2"/>
            <a:r>
              <a:rPr lang="hu-HU" dirty="0"/>
              <a:t>Internetbiztonságról</a:t>
            </a:r>
          </a:p>
          <a:p>
            <a:pPr lvl="2"/>
            <a:r>
              <a:rPr lang="hu-HU" dirty="0"/>
              <a:t>Fogyasztóvédelemről</a:t>
            </a:r>
          </a:p>
          <a:p>
            <a:r>
              <a:rPr lang="hu-HU" dirty="0"/>
              <a:t>Szülők részére: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dirty="0"/>
              <a:t>Szülői értekezletek</a:t>
            </a:r>
          </a:p>
          <a:p>
            <a:pPr lvl="2"/>
            <a:r>
              <a:rPr lang="hu-HU" dirty="0"/>
              <a:t>Projektről</a:t>
            </a:r>
          </a:p>
          <a:p>
            <a:pPr lvl="2"/>
            <a:r>
              <a:rPr lang="hu-HU" dirty="0"/>
              <a:t>Internetbiztonságról</a:t>
            </a:r>
          </a:p>
          <a:p>
            <a:pPr lvl="2"/>
            <a:r>
              <a:rPr lang="hu-HU" dirty="0"/>
              <a:t>Fogyasztóvédelemről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9"/>
          <a:stretch/>
        </p:blipFill>
        <p:spPr>
          <a:xfrm>
            <a:off x="5696717" y="980728"/>
            <a:ext cx="3447283" cy="18002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50" y="2564904"/>
            <a:ext cx="3511703" cy="2344062"/>
          </a:xfrm>
          <a:prstGeom prst="rect">
            <a:avLst/>
          </a:prstGeom>
        </p:spPr>
      </p:pic>
      <p:pic>
        <p:nvPicPr>
          <p:cNvPr id="9" name="Picture 8" descr="http://szandasuli.hu/wp-content/gallery/europe-code-week-2019/4.jpg?i=16823593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65" y="4454143"/>
            <a:ext cx="3059832" cy="228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64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sz="3200" dirty="0" smtClean="0"/>
              <a:t>Közös weboldal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>
                <a:hlinkClick r:id="rId2"/>
              </a:rPr>
              <a:t>digitaliskornyezet.szolnokiszechenyi.hu</a:t>
            </a:r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492896"/>
            <a:ext cx="8702455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2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28800" y="1150829"/>
            <a:ext cx="3269294" cy="8001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Projektmegbeszélések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t="26043"/>
          <a:stretch/>
        </p:blipFill>
        <p:spPr>
          <a:xfrm>
            <a:off x="191565" y="4154237"/>
            <a:ext cx="4021399" cy="2230591"/>
          </a:xfrm>
          <a:prstGeom prst="rect">
            <a:avLst/>
          </a:prstGeom>
        </p:spPr>
      </p:pic>
      <p:pic>
        <p:nvPicPr>
          <p:cNvPr id="3074" name="Picture 2" descr="http://szandasuli.hu/wp-content/uploads/2019/07/IMG_20171211_150003-1024x5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996" y="1484784"/>
            <a:ext cx="3923804" cy="220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zandasuli.hu/wp-content/gallery/projektmegbeszeles/Projektmegbesz%C3%A9l%C3%A9s_2019.09.27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7"/>
          <a:stretch/>
        </p:blipFill>
        <p:spPr bwMode="auto">
          <a:xfrm>
            <a:off x="191565" y="1550879"/>
            <a:ext cx="3766934" cy="220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447989" y="44624"/>
            <a:ext cx="8238811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3200" dirty="0" smtClean="0"/>
              <a:t>Projektmegbeszélések, műhelymunka</a:t>
            </a:r>
            <a:endParaRPr lang="hu-HU" sz="32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97" y="4029611"/>
            <a:ext cx="4443986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3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05315" y="1369693"/>
            <a:ext cx="3649771" cy="8001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Monitoring, mentorálás</a:t>
            </a:r>
            <a:endParaRPr lang="hu-HU" dirty="0"/>
          </a:p>
        </p:txBody>
      </p:sp>
      <p:pic>
        <p:nvPicPr>
          <p:cNvPr id="2050" name="Picture 2" descr="http://szandasuli.hu/wp-content/gallery/masodik-monitoring-latogatas/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69693"/>
            <a:ext cx="3428902" cy="25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zandasuli.hu/wp-content/uploads/2019/07/IMG_20190131_092208-1024x5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70" y="4077072"/>
            <a:ext cx="4269837" cy="239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zandasuli.hu/wp-content/uploads/2019/10/digit%C3%A1lis_mentor_2019.09.14-1024x5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59" y="1413692"/>
            <a:ext cx="4230185" cy="237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323528" y="10595"/>
            <a:ext cx="684076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3200" dirty="0" smtClean="0"/>
              <a:t>Monitoring, mentorálás</a:t>
            </a:r>
            <a:endParaRPr lang="hu-HU" sz="3200" dirty="0"/>
          </a:p>
        </p:txBody>
      </p:sp>
      <p:pic>
        <p:nvPicPr>
          <p:cNvPr id="7" name="Kép 6"/>
          <p:cNvPicPr/>
          <p:nvPr/>
        </p:nvPicPr>
        <p:blipFill>
          <a:blip r:embed="rId6"/>
          <a:stretch>
            <a:fillRect/>
          </a:stretch>
        </p:blipFill>
        <p:spPr>
          <a:xfrm>
            <a:off x="293121" y="4112436"/>
            <a:ext cx="4176504" cy="232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4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36838" y="1301141"/>
            <a:ext cx="4072525" cy="8001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Műhelymunkák, konferenciák</a:t>
            </a:r>
            <a:endParaRPr lang="hu-HU" dirty="0"/>
          </a:p>
        </p:txBody>
      </p:sp>
      <p:pic>
        <p:nvPicPr>
          <p:cNvPr id="4098" name="Picture 2" descr="http://szandasuli.hu/wp-content/gallery/reszt-vettunk-a-dpmk-muhelymunka-sorozataban-budapesten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97" y="1301141"/>
            <a:ext cx="3490715" cy="261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zandasuli.hu/wp-content/gallery/digitalis-temahet-szakmai-muhely/10.jpg?i=11871423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476" y="1301141"/>
            <a:ext cx="3489964" cy="26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zandasuli.hu/wp-content/uploads/2019/10/POK_m%C5%B1helymunka_2019.10.04-1024x7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476" y="4045282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zandasuli.hu/wp-content/gallery/reszvetel-a-dokk-2019-digitalis-oktatasi-konferencia-es-kiallitas-rendezvenyen/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2" y="4112597"/>
            <a:ext cx="4015853" cy="225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323528" y="10595"/>
            <a:ext cx="684076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3200" dirty="0" smtClean="0"/>
              <a:t>Egyéb programok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5441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zandasuli.hu/wp-content/gallery/reszt-vettunk-a-szolnoki-dka-megnyitojan/4.jpg?i=20665493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29" y="1412776"/>
            <a:ext cx="317894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szandasuli.hu/wp-content/gallery/a-digitalis-kozossegi-alkotomuhely-szakkori-foglalkozasan-jartunk/5.jpg?i=1840766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68836"/>
            <a:ext cx="3195374" cy="239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szandasuli.hu/wp-content/gallery/europe-code-week-2019/2.jpg?i=5313958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76383"/>
            <a:ext cx="3268978" cy="244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szandasuli.hu/wp-content/gallery/europe-code-week-2019/4.jpg?i=16823593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29" y="3943948"/>
            <a:ext cx="3312368" cy="247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323528" y="10595"/>
            <a:ext cx="684076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3200" dirty="0" smtClean="0"/>
              <a:t>Egyéb programok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4551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1412776"/>
            <a:ext cx="4419600" cy="1440160"/>
          </a:xfrm>
        </p:spPr>
        <p:txBody>
          <a:bodyPr/>
          <a:lstStyle/>
          <a:p>
            <a:r>
              <a:rPr lang="hu-HU" dirty="0" smtClean="0"/>
              <a:t>KÖSZÖNÖM </a:t>
            </a:r>
            <a:br>
              <a:rPr lang="hu-HU" dirty="0" smtClean="0"/>
            </a:br>
            <a:r>
              <a:rPr lang="hu-HU" dirty="0" smtClean="0"/>
              <a:t>A FIGYELMET!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1" y="44624"/>
            <a:ext cx="8892480" cy="936104"/>
          </a:xfrm>
        </p:spPr>
        <p:txBody>
          <a:bodyPr>
            <a:noAutofit/>
          </a:bodyPr>
          <a:lstStyle/>
          <a:p>
            <a:r>
              <a:rPr lang="hu-HU" sz="3200" dirty="0"/>
              <a:t>Bevont pedagógusok és osztályok (Szandaszőlősi Á.I és AMI)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427095"/>
              </p:ext>
            </p:extLst>
          </p:nvPr>
        </p:nvGraphicFramePr>
        <p:xfrm>
          <a:off x="35496" y="1484784"/>
          <a:ext cx="9001001" cy="5015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8482">
                  <a:extLst>
                    <a:ext uri="{9D8B030D-6E8A-4147-A177-3AD203B41FA5}">
                      <a16:colId xmlns:a16="http://schemas.microsoft.com/office/drawing/2014/main" val="2628701796"/>
                    </a:ext>
                  </a:extLst>
                </a:gridCol>
                <a:gridCol w="3557708">
                  <a:extLst>
                    <a:ext uri="{9D8B030D-6E8A-4147-A177-3AD203B41FA5}">
                      <a16:colId xmlns:a16="http://schemas.microsoft.com/office/drawing/2014/main" val="3700858754"/>
                    </a:ext>
                  </a:extLst>
                </a:gridCol>
                <a:gridCol w="1620733">
                  <a:extLst>
                    <a:ext uri="{9D8B030D-6E8A-4147-A177-3AD203B41FA5}">
                      <a16:colId xmlns:a16="http://schemas.microsoft.com/office/drawing/2014/main" val="3477210007"/>
                    </a:ext>
                  </a:extLst>
                </a:gridCol>
                <a:gridCol w="1844078">
                  <a:extLst>
                    <a:ext uri="{9D8B030D-6E8A-4147-A177-3AD203B41FA5}">
                      <a16:colId xmlns:a16="http://schemas.microsoft.com/office/drawing/2014/main" val="3294999454"/>
                    </a:ext>
                  </a:extLst>
                </a:gridCol>
              </a:tblGrid>
              <a:tr h="867064"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Bevont pedagógus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Feladat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Tantárgy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Bevont </a:t>
                      </a:r>
                      <a:r>
                        <a:rPr lang="hu-H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évfolyam </a:t>
                      </a:r>
                      <a:r>
                        <a:rPr lang="hu-H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2018/2019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578113"/>
                  </a:ext>
                </a:extLst>
              </a:tr>
              <a:tr h="1139302">
                <a:tc>
                  <a:txBody>
                    <a:bodyPr/>
                    <a:lstStyle/>
                    <a:p>
                      <a:pPr algn="l"/>
                      <a:r>
                        <a:rPr lang="hu-H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Fazekas Anett</a:t>
                      </a:r>
                      <a:endParaRPr lang="hu-H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Szövegértés fejlesztése a LEGO</a:t>
                      </a:r>
                      <a:r>
                        <a:rPr lang="hu-HU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story alkalmazásával</a:t>
                      </a:r>
                      <a:endParaRPr lang="hu-HU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Magyar nyelv és irodalom</a:t>
                      </a:r>
                      <a:endParaRPr lang="hu-HU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r>
                        <a:rPr lang="hu-HU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évfolyam</a:t>
                      </a:r>
                      <a:endParaRPr lang="hu-HU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789774"/>
                  </a:ext>
                </a:extLst>
              </a:tr>
              <a:tr h="1481093">
                <a:tc>
                  <a:txBody>
                    <a:bodyPr/>
                    <a:lstStyle/>
                    <a:p>
                      <a:pPr algn="l"/>
                      <a:r>
                        <a:rPr lang="hu-H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Gál Anita</a:t>
                      </a:r>
                      <a:endParaRPr lang="hu-H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Projektszemléletű</a:t>
                      </a:r>
                      <a:r>
                        <a:rPr lang="hu-HU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ismeretátadás alsó tagozatos a LEGO </a:t>
                      </a:r>
                      <a:r>
                        <a:rPr lang="hu-HU" baseline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WeDo</a:t>
                      </a:r>
                      <a:r>
                        <a:rPr lang="hu-HU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baseline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alkalmazásval</a:t>
                      </a:r>
                      <a:endParaRPr lang="hu-HU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Környezet ismeret</a:t>
                      </a:r>
                      <a:endParaRPr lang="hu-HU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1-4. évf.</a:t>
                      </a:r>
                      <a:endParaRPr lang="hu-HU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269568"/>
                  </a:ext>
                </a:extLst>
              </a:tr>
              <a:tr h="1481093">
                <a:tc>
                  <a:txBody>
                    <a:bodyPr/>
                    <a:lstStyle/>
                    <a:p>
                      <a:pPr algn="l"/>
                      <a:r>
                        <a:rPr lang="hu-HU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Jelenfiné</a:t>
                      </a:r>
                      <a:r>
                        <a:rPr lang="hu-HU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Balázs Margit</a:t>
                      </a:r>
                      <a:endParaRPr lang="hu-H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 smtClean="0">
                          <a:solidFill>
                            <a:schemeClr val="bg1"/>
                          </a:solidFill>
                        </a:rPr>
                        <a:t>GEOMATECh</a:t>
                      </a:r>
                      <a:r>
                        <a:rPr lang="hu-HU" dirty="0" smtClean="0">
                          <a:solidFill>
                            <a:schemeClr val="bg1"/>
                          </a:solidFill>
                        </a:rPr>
                        <a:t> – élményalapú, interaktív, digitális matematikai feladat- és tananyagrendszer az alsó és felső tagozat számára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matematika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5-8.évf.</a:t>
                      </a:r>
                      <a:endParaRPr lang="hu-HU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050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07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14210" y="1556792"/>
            <a:ext cx="8784976" cy="2497955"/>
          </a:xfrm>
        </p:spPr>
        <p:txBody>
          <a:bodyPr/>
          <a:lstStyle/>
          <a:p>
            <a:r>
              <a:rPr lang="hu-HU" sz="2400" dirty="0"/>
              <a:t>A </a:t>
            </a:r>
            <a:r>
              <a:rPr lang="hu-HU" sz="2400" dirty="0" smtClean="0"/>
              <a:t>tanulást-tanítást, </a:t>
            </a:r>
            <a:r>
              <a:rPr lang="hu-HU" sz="2400" u="sng" dirty="0" smtClean="0"/>
              <a:t>digitális </a:t>
            </a:r>
            <a:r>
              <a:rPr lang="hu-HU" sz="2400" u="sng" dirty="0"/>
              <a:t>kompetenciák fejlesztésé</a:t>
            </a:r>
            <a:r>
              <a:rPr lang="hu-HU" sz="2400" dirty="0"/>
              <a:t>t támogató </a:t>
            </a:r>
            <a:r>
              <a:rPr lang="hu-HU" sz="2400" u="sng" dirty="0"/>
              <a:t>eszközök</a:t>
            </a:r>
            <a:r>
              <a:rPr lang="hu-HU" sz="2400" dirty="0"/>
              <a:t>nek és </a:t>
            </a:r>
            <a:r>
              <a:rPr lang="hu-HU" sz="2400" u="sng" dirty="0"/>
              <a:t>módszerek</a:t>
            </a:r>
            <a:r>
              <a:rPr lang="hu-HU" sz="2400" dirty="0"/>
              <a:t>nek széles körben történő </a:t>
            </a:r>
            <a:r>
              <a:rPr lang="hu-HU" sz="2400" u="sng" dirty="0"/>
              <a:t>megismertetése és alkalmazása</a:t>
            </a:r>
            <a:r>
              <a:rPr lang="hu-HU" sz="2400" dirty="0"/>
              <a:t>.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4916099" cy="864096"/>
          </a:xfrm>
        </p:spPr>
        <p:txBody>
          <a:bodyPr>
            <a:noAutofit/>
          </a:bodyPr>
          <a:lstStyle/>
          <a:p>
            <a:r>
              <a:rPr lang="hu-HU" sz="3200" dirty="0"/>
              <a:t>A projekt fő </a:t>
            </a:r>
            <a:r>
              <a:rPr lang="hu-HU" sz="3200" dirty="0" smtClean="0"/>
              <a:t>céljai:</a:t>
            </a:r>
            <a:endParaRPr lang="hu-HU" sz="3200" dirty="0"/>
          </a:p>
        </p:txBody>
      </p:sp>
      <p:pic>
        <p:nvPicPr>
          <p:cNvPr id="6" name="Picture 2" descr="http://szandasuli.hu/wp-content/gallery/digitalis-muhelymunka-szandaszolos/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537" y="3573016"/>
            <a:ext cx="3999326" cy="299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6" t="7907" r="26375" b="24744"/>
          <a:stretch/>
        </p:blipFill>
        <p:spPr>
          <a:xfrm>
            <a:off x="179512" y="2852936"/>
            <a:ext cx="4655327" cy="273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04" y="1124745"/>
            <a:ext cx="9001000" cy="3240360"/>
          </a:xfrm>
        </p:spPr>
        <p:txBody>
          <a:bodyPr>
            <a:noAutofit/>
          </a:bodyPr>
          <a:lstStyle/>
          <a:p>
            <a:pPr algn="just"/>
            <a:r>
              <a:rPr lang="hu-HU" sz="2800" dirty="0" smtClean="0"/>
              <a:t>hogy </a:t>
            </a:r>
            <a:r>
              <a:rPr lang="hu-HU" sz="2800" dirty="0"/>
              <a:t>Szolnok és térsége négy iskolája olyan módszertani és eszközfejlesztéseket hajtson végre, </a:t>
            </a:r>
            <a:r>
              <a:rPr lang="hu-HU" sz="2800" dirty="0" smtClean="0"/>
              <a:t>amelyek hozzájárulnak </a:t>
            </a:r>
            <a:r>
              <a:rPr lang="hu-HU" sz="2800" dirty="0"/>
              <a:t>a digitális környezet fejlesztéséhez és a digitális tanulási lehetőségek </a:t>
            </a:r>
            <a:r>
              <a:rPr lang="hu-HU" sz="2800" dirty="0" smtClean="0"/>
              <a:t>kiszélesítéséhezés, és mindezt </a:t>
            </a:r>
            <a:r>
              <a:rPr lang="hu-HU" sz="2800" dirty="0"/>
              <a:t>hozzáférhetővé </a:t>
            </a:r>
            <a:r>
              <a:rPr lang="hu-HU" sz="2800" dirty="0" smtClean="0"/>
              <a:t>tenni </a:t>
            </a:r>
            <a:r>
              <a:rPr lang="hu-HU" sz="2800" dirty="0"/>
              <a:t>a többi intézmény részére (intézményi honlapok, illetve NKP felülete, nyílt </a:t>
            </a:r>
            <a:r>
              <a:rPr lang="hu-HU" sz="2800" dirty="0" smtClean="0"/>
              <a:t>bemutatók, </a:t>
            </a:r>
            <a:r>
              <a:rPr lang="hu-HU" sz="2800" dirty="0" err="1" smtClean="0"/>
              <a:t>workshopok</a:t>
            </a:r>
            <a:r>
              <a:rPr lang="hu-HU" sz="2800" dirty="0" smtClean="0"/>
              <a:t>)</a:t>
            </a:r>
            <a:endParaRPr lang="hu-HU" sz="2800" dirty="0"/>
          </a:p>
          <a:p>
            <a:endParaRPr lang="hu-HU" dirty="0"/>
          </a:p>
        </p:txBody>
      </p:sp>
      <p:sp>
        <p:nvSpPr>
          <p:cNvPr id="5" name="Cím 3"/>
          <p:cNvSpPr txBox="1">
            <a:spLocks/>
          </p:cNvSpPr>
          <p:nvPr/>
        </p:nvSpPr>
        <p:spPr>
          <a:xfrm>
            <a:off x="395536" y="29421"/>
            <a:ext cx="4916099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3200" dirty="0" smtClean="0"/>
              <a:t>A projekt fő céljai:</a:t>
            </a:r>
            <a:endParaRPr lang="hu-HU" sz="32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4365105"/>
            <a:ext cx="4476861" cy="229400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31" y="4236964"/>
            <a:ext cx="3960440" cy="243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6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5492163" cy="936104"/>
          </a:xfrm>
        </p:spPr>
        <p:txBody>
          <a:bodyPr>
            <a:noAutofit/>
          </a:bodyPr>
          <a:lstStyle/>
          <a:p>
            <a:r>
              <a:rPr lang="hu-HU" sz="3200" dirty="0"/>
              <a:t>A projekt </a:t>
            </a:r>
            <a:r>
              <a:rPr lang="hu-HU" sz="3200" dirty="0" smtClean="0"/>
              <a:t>részcéljai: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4536504"/>
          </a:xfrm>
        </p:spPr>
        <p:txBody>
          <a:bodyPr>
            <a:normAutofit/>
          </a:bodyPr>
          <a:lstStyle/>
          <a:p>
            <a:r>
              <a:rPr lang="hu-HU" sz="2400" dirty="0"/>
              <a:t>digitális oktatás módszertani támogatása </a:t>
            </a:r>
          </a:p>
          <a:p>
            <a:r>
              <a:rPr lang="hu-HU" sz="2400" dirty="0"/>
              <a:t>új tanulási lehetőségek elterjesztése, a tanulás-tanítás digitális pedagógiai-módszertani támogatása </a:t>
            </a:r>
          </a:p>
          <a:p>
            <a:r>
              <a:rPr lang="hu-HU" sz="2400" dirty="0"/>
              <a:t>a matematikai kompetencia fejlesztésének támogatása </a:t>
            </a:r>
          </a:p>
          <a:p>
            <a:r>
              <a:rPr lang="hu-HU" sz="2400" dirty="0" smtClean="0"/>
              <a:t>a </a:t>
            </a:r>
            <a:r>
              <a:rPr lang="hu-HU" sz="2400" dirty="0"/>
              <a:t>természettudományos megismerés támogatása </a:t>
            </a:r>
          </a:p>
          <a:p>
            <a:r>
              <a:rPr lang="hu-HU" sz="2400" dirty="0"/>
              <a:t>a problémamegoldó gondolkodás fejlesztésének támogatása </a:t>
            </a:r>
          </a:p>
          <a:p>
            <a:r>
              <a:rPr lang="hu-HU" sz="2400" dirty="0"/>
              <a:t>a kreativitás fejlesztésének támogatása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796579"/>
            <a:ext cx="2160240" cy="289337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94" y="4213548"/>
            <a:ext cx="4139952" cy="235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2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1" y="44624"/>
            <a:ext cx="8784976" cy="1080120"/>
          </a:xfrm>
        </p:spPr>
        <p:txBody>
          <a:bodyPr>
            <a:noAutofit/>
          </a:bodyPr>
          <a:lstStyle/>
          <a:p>
            <a:r>
              <a:rPr lang="hu-HU" sz="2000" dirty="0"/>
              <a:t>A </a:t>
            </a:r>
            <a:r>
              <a:rPr lang="hu-HU" sz="2000" dirty="0" smtClean="0"/>
              <a:t>Tiszaföldvári Kossuth l. Ált. iskola feladatai </a:t>
            </a:r>
            <a:r>
              <a:rPr lang="hu-HU" sz="2000" dirty="0"/>
              <a:t>a pályázat megvalósításában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04" y="1772816"/>
            <a:ext cx="8229600" cy="4464496"/>
          </a:xfrm>
        </p:spPr>
        <p:txBody>
          <a:bodyPr>
            <a:normAutofit/>
          </a:bodyPr>
          <a:lstStyle/>
          <a:p>
            <a:pPr algn="just"/>
            <a:r>
              <a:rPr lang="hu-HU" sz="2800" dirty="0"/>
              <a:t>A digitális pedagógiai módszertannal támogatott tanórák aránya a választott csoportokra vonatkoztatva a kiválasztott tantárgyak esetében eléri az éves </a:t>
            </a:r>
            <a:r>
              <a:rPr lang="hu-HU" sz="2800" dirty="0" err="1"/>
              <a:t>összóraszám</a:t>
            </a:r>
            <a:r>
              <a:rPr lang="hu-HU" sz="2800" dirty="0"/>
              <a:t> 40%-át. </a:t>
            </a:r>
          </a:p>
          <a:p>
            <a:pPr algn="just"/>
            <a:r>
              <a:rPr lang="hu-HU" sz="2800" dirty="0"/>
              <a:t>Digitális tananyagfejlesztés</a:t>
            </a:r>
          </a:p>
          <a:p>
            <a:pPr algn="just"/>
            <a:r>
              <a:rPr lang="hu-HU" sz="2800" dirty="0"/>
              <a:t>Digitális eszközök használata</a:t>
            </a:r>
          </a:p>
          <a:p>
            <a:r>
              <a:rPr lang="hu-HU" sz="2800" dirty="0" smtClean="0"/>
              <a:t>A </a:t>
            </a:r>
            <a:r>
              <a:rPr lang="hu-HU" sz="2800" dirty="0"/>
              <a:t>pedagógiai program átdolgozása</a:t>
            </a:r>
          </a:p>
          <a:p>
            <a:r>
              <a:rPr lang="hu-HU" sz="2800" dirty="0"/>
              <a:t>Továbbképzések</a:t>
            </a:r>
          </a:p>
          <a:p>
            <a:r>
              <a:rPr lang="hu-HU" sz="2800" dirty="0"/>
              <a:t>Érintett csoportok érzékenyítése</a:t>
            </a:r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6925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696011" cy="936104"/>
          </a:xfrm>
        </p:spPr>
        <p:txBody>
          <a:bodyPr>
            <a:noAutofit/>
          </a:bodyPr>
          <a:lstStyle/>
          <a:p>
            <a:r>
              <a:rPr lang="hu-HU" sz="3200" dirty="0"/>
              <a:t>Digitális pedagógiai módszertannal támogatott tanórák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04" y="1340768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A digitális pedagógiai módszertannal támogatott tanórák aránya a választott csoportokra vonatkoztatva a kiválasztott tantárgyak esetében eléri az éves </a:t>
            </a:r>
            <a:r>
              <a:rPr lang="hu-HU" dirty="0" err="1"/>
              <a:t>összóraszám</a:t>
            </a:r>
            <a:r>
              <a:rPr lang="hu-HU" dirty="0"/>
              <a:t> 40%-át. </a:t>
            </a:r>
          </a:p>
          <a:p>
            <a:r>
              <a:rPr lang="hu-HU" dirty="0"/>
              <a:t>Programcsomagok:</a:t>
            </a:r>
          </a:p>
          <a:p>
            <a:pPr lvl="1"/>
            <a:r>
              <a:rPr lang="hu-HU" dirty="0"/>
              <a:t>GEOMATECH- interaktív, digitális matematikai feladat és tananyagrendszer </a:t>
            </a:r>
            <a:r>
              <a:rPr lang="hu-HU" dirty="0" smtClean="0"/>
              <a:t>alsó </a:t>
            </a:r>
            <a:r>
              <a:rPr lang="hu-HU" dirty="0"/>
              <a:t>tagozatosok számára – a matematikai kompetencia fejlesztésének támogatása </a:t>
            </a:r>
          </a:p>
          <a:p>
            <a:pPr lvl="1"/>
            <a:r>
              <a:rPr lang="hu-HU" dirty="0"/>
              <a:t>GEOMATECH – Interaktív, digitális természettudományi feladat- és tananyagrendszer felső tagozatosok számára –a természettudományos megismerés támogatása biológia, kémia, földrajz, természetismeret órán 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5373216"/>
            <a:ext cx="2736304" cy="144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1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616</TotalTime>
  <Words>669</Words>
  <Application>Microsoft Office PowerPoint</Application>
  <PresentationFormat>Diavetítés a képernyőre (4:3 oldalarány)</PresentationFormat>
  <Paragraphs>149</Paragraphs>
  <Slides>38</Slides>
  <Notes>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41" baseType="lpstr">
      <vt:lpstr>Arial</vt:lpstr>
      <vt:lpstr>Calibri</vt:lpstr>
      <vt:lpstr>Office-téma</vt:lpstr>
      <vt:lpstr>PowerPoint-bemutató</vt:lpstr>
      <vt:lpstr>Résztvevő intézmények</vt:lpstr>
      <vt:lpstr>Az intézményi projekt tagjai</vt:lpstr>
      <vt:lpstr>Bevont pedagógusok és osztályok (Szandaszőlősi Á.I és AMI)</vt:lpstr>
      <vt:lpstr>A projekt fő céljai:</vt:lpstr>
      <vt:lpstr>PowerPoint-bemutató</vt:lpstr>
      <vt:lpstr>A projekt részcéljai:</vt:lpstr>
      <vt:lpstr>A Tiszaföldvári Kossuth l. Ált. iskola feladatai a pályázat megvalósításában</vt:lpstr>
      <vt:lpstr>Digitális pedagógiai módszertannal támogatott tanórák</vt:lpstr>
      <vt:lpstr>Továbbképzések iskolánkban</vt:lpstr>
      <vt:lpstr>Továbbképzések iskolánkban</vt:lpstr>
      <vt:lpstr>Módszertani innovációk</vt:lpstr>
      <vt:lpstr>eTwinning különdíj</vt:lpstr>
      <vt:lpstr>Módszertani innovációk</vt:lpstr>
      <vt:lpstr>Lego story</vt:lpstr>
      <vt:lpstr>Lego story</vt:lpstr>
      <vt:lpstr>Lego story</vt:lpstr>
      <vt:lpstr>Lego story</vt:lpstr>
      <vt:lpstr>Lego story</vt:lpstr>
      <vt:lpstr>Lego story</vt:lpstr>
      <vt:lpstr>Lego story</vt:lpstr>
      <vt:lpstr>Módszertani innovációk</vt:lpstr>
      <vt:lpstr>Wedo projektek</vt:lpstr>
      <vt:lpstr>Wedo projektek</vt:lpstr>
      <vt:lpstr>Wedo projektek</vt:lpstr>
      <vt:lpstr>Wedo projektek</vt:lpstr>
      <vt:lpstr>Wedo projektek</vt:lpstr>
      <vt:lpstr>A projekt eredményei</vt:lpstr>
      <vt:lpstr>A projekt eredményei</vt:lpstr>
      <vt:lpstr>Eszközbeszerzések</vt:lpstr>
      <vt:lpstr>A Pedagógiai program módosítása</vt:lpstr>
      <vt:lpstr>Érzékenyítés, tájékoztatás</vt:lpstr>
      <vt:lpstr>Közös weboldal</vt:lpstr>
      <vt:lpstr>Projektmegbeszélések</vt:lpstr>
      <vt:lpstr>Monitoring, mentorálás</vt:lpstr>
      <vt:lpstr>Műhelymunkák, konferenciák</vt:lpstr>
      <vt:lpstr>PowerPoint-bemutató</vt:lpstr>
      <vt:lpstr>KÖSZÖNÖM  A FIGYELMET!</vt:lpstr>
    </vt:vector>
  </TitlesOfParts>
  <Company>novak.adam@gmail.com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Lakatosné Tóth Anita Erzsébet</cp:lastModifiedBy>
  <cp:revision>98</cp:revision>
  <dcterms:created xsi:type="dcterms:W3CDTF">2014-03-03T11:13:53Z</dcterms:created>
  <dcterms:modified xsi:type="dcterms:W3CDTF">2022-03-25T12:25:22Z</dcterms:modified>
</cp:coreProperties>
</file>